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 bookmarkIdSeed="2">
  <p:sldMasterIdLst>
    <p:sldMasterId id="2147483648" r:id="rId1"/>
  </p:sldMasterIdLst>
  <p:notesMasterIdLst>
    <p:notesMasterId r:id="rId23"/>
  </p:notesMasterIdLst>
  <p:sldIdLst>
    <p:sldId id="260" r:id="rId2"/>
    <p:sldId id="266" r:id="rId3"/>
    <p:sldId id="265" r:id="rId4"/>
    <p:sldId id="270" r:id="rId5"/>
    <p:sldId id="269" r:id="rId6"/>
    <p:sldId id="268" r:id="rId7"/>
    <p:sldId id="267" r:id="rId8"/>
    <p:sldId id="271" r:id="rId9"/>
    <p:sldId id="288" r:id="rId10"/>
    <p:sldId id="287" r:id="rId11"/>
    <p:sldId id="294" r:id="rId12"/>
    <p:sldId id="293" r:id="rId13"/>
    <p:sldId id="292" r:id="rId14"/>
    <p:sldId id="291" r:id="rId15"/>
    <p:sldId id="290" r:id="rId16"/>
    <p:sldId id="299" r:id="rId17"/>
    <p:sldId id="298" r:id="rId18"/>
    <p:sldId id="285" r:id="rId19"/>
    <p:sldId id="284" r:id="rId20"/>
    <p:sldId id="286" r:id="rId21"/>
    <p:sldId id="259" r:id="rId22"/>
  </p:sldIdLst>
  <p:sldSz cx="10799763" cy="7562850"/>
  <p:notesSz cx="6858000" cy="9144000"/>
  <p:defaultTextStyle>
    <a:defPPr>
      <a:defRPr lang="ru-RU"/>
    </a:defPPr>
    <a:lvl1pPr marL="0" algn="l" defTabSz="5246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4637" algn="l" defTabSz="5246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9274" algn="l" defTabSz="5246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73911" algn="l" defTabSz="5246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98548" algn="l" defTabSz="5246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23185" algn="l" defTabSz="5246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47822" algn="l" defTabSz="5246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72459" algn="l" defTabSz="5246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97096" algn="l" defTabSz="5246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 autoAdjust="0"/>
    <p:restoredTop sz="94662" autoAdjust="0"/>
  </p:normalViewPr>
  <p:slideViewPr>
    <p:cSldViewPr snapToGrid="0" snapToObjects="1">
      <p:cViewPr>
        <p:scale>
          <a:sx n="70" d="100"/>
          <a:sy n="70" d="100"/>
        </p:scale>
        <p:origin x="-816" y="-492"/>
      </p:cViewPr>
      <p:guideLst>
        <p:guide orient="horz" pos="2382"/>
        <p:guide pos="340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18A30E-10BB-0740-A310-0D97DC3C6B99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685800"/>
            <a:ext cx="48958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0AA70D-C8BF-114A-A0B5-169E55F2B5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5453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2463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4637" algn="l" defTabSz="52463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9274" algn="l" defTabSz="52463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73911" algn="l" defTabSz="52463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98548" algn="l" defTabSz="52463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23185" algn="l" defTabSz="52463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47822" algn="l" defTabSz="52463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72459" algn="l" defTabSz="52463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97096" algn="l" defTabSz="52463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809982" y="2349386"/>
            <a:ext cx="9179799" cy="1621111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965" y="4285615"/>
            <a:ext cx="7559834" cy="19327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46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92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739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985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231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478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72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97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64521-9098-B345-90FA-ED72584552AC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31F3E-F055-7C44-A880-066B490B57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3771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64521-9098-B345-90FA-ED72584552AC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31F3E-F055-7C44-A880-066B490B57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5025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249173" y="334377"/>
            <a:ext cx="2868687" cy="7116431"/>
          </a:xfrm>
        </p:spPr>
        <p:txBody>
          <a:bodyPr vert="eaVert"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37486" y="334377"/>
            <a:ext cx="8431691" cy="7116431"/>
          </a:xfrm>
        </p:spPr>
        <p:txBody>
          <a:bodyPr vert="eaVert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64521-9098-B345-90FA-ED72584552AC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31F3E-F055-7C44-A880-066B490B57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213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64521-9098-B345-90FA-ED72584552AC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31F3E-F055-7C44-A880-066B490B57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5496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853107" y="4859832"/>
            <a:ext cx="9179799" cy="1502066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3107" y="3205459"/>
            <a:ext cx="9179799" cy="1654373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463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927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739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985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2318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478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724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970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64521-9098-B345-90FA-ED72584552AC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31F3E-F055-7C44-A880-066B490B57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0838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37486" y="1946734"/>
            <a:ext cx="5649252" cy="550407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466734" y="1946734"/>
            <a:ext cx="5651126" cy="550407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64521-9098-B345-90FA-ED72584552AC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31F3E-F055-7C44-A880-066B490B57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3147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539988" y="302865"/>
            <a:ext cx="9719787" cy="126047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988" y="1692889"/>
            <a:ext cx="4771771" cy="705515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24637" indent="0">
              <a:buNone/>
              <a:defRPr sz="2300" b="1"/>
            </a:lvl2pPr>
            <a:lvl3pPr marL="1049274" indent="0">
              <a:buNone/>
              <a:defRPr sz="2100" b="1"/>
            </a:lvl3pPr>
            <a:lvl4pPr marL="1573911" indent="0">
              <a:buNone/>
              <a:defRPr sz="1800" b="1"/>
            </a:lvl4pPr>
            <a:lvl5pPr marL="2098548" indent="0">
              <a:buNone/>
              <a:defRPr sz="1800" b="1"/>
            </a:lvl5pPr>
            <a:lvl6pPr marL="2623185" indent="0">
              <a:buNone/>
              <a:defRPr sz="1800" b="1"/>
            </a:lvl6pPr>
            <a:lvl7pPr marL="3147822" indent="0">
              <a:buNone/>
              <a:defRPr sz="1800" b="1"/>
            </a:lvl7pPr>
            <a:lvl8pPr marL="3672459" indent="0">
              <a:buNone/>
              <a:defRPr sz="1800" b="1"/>
            </a:lvl8pPr>
            <a:lvl9pPr marL="4197096" indent="0">
              <a:buNone/>
              <a:defRPr sz="18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9988" y="2398404"/>
            <a:ext cx="4771771" cy="4357393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86130" y="1692889"/>
            <a:ext cx="4773645" cy="705515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24637" indent="0">
              <a:buNone/>
              <a:defRPr sz="2300" b="1"/>
            </a:lvl2pPr>
            <a:lvl3pPr marL="1049274" indent="0">
              <a:buNone/>
              <a:defRPr sz="2100" b="1"/>
            </a:lvl3pPr>
            <a:lvl4pPr marL="1573911" indent="0">
              <a:buNone/>
              <a:defRPr sz="1800" b="1"/>
            </a:lvl4pPr>
            <a:lvl5pPr marL="2098548" indent="0">
              <a:buNone/>
              <a:defRPr sz="1800" b="1"/>
            </a:lvl5pPr>
            <a:lvl6pPr marL="2623185" indent="0">
              <a:buNone/>
              <a:defRPr sz="1800" b="1"/>
            </a:lvl6pPr>
            <a:lvl7pPr marL="3147822" indent="0">
              <a:buNone/>
              <a:defRPr sz="1800" b="1"/>
            </a:lvl7pPr>
            <a:lvl8pPr marL="3672459" indent="0">
              <a:buNone/>
              <a:defRPr sz="1800" b="1"/>
            </a:lvl8pPr>
            <a:lvl9pPr marL="4197096" indent="0">
              <a:buNone/>
              <a:defRPr sz="18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86130" y="2398404"/>
            <a:ext cx="4773645" cy="4357393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64521-9098-B345-90FA-ED72584552AC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31F3E-F055-7C44-A880-066B490B57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2356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64521-9098-B345-90FA-ED72584552AC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31F3E-F055-7C44-A880-066B490B57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997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64521-9098-B345-90FA-ED72584552AC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31F3E-F055-7C44-A880-066B490B57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129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539989" y="301113"/>
            <a:ext cx="3553048" cy="1281483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22407" y="301114"/>
            <a:ext cx="6037368" cy="645468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9989" y="1582597"/>
            <a:ext cx="3553048" cy="5173200"/>
          </a:xfrm>
        </p:spPr>
        <p:txBody>
          <a:bodyPr/>
          <a:lstStyle>
            <a:lvl1pPr marL="0" indent="0">
              <a:buNone/>
              <a:defRPr sz="1600"/>
            </a:lvl1pPr>
            <a:lvl2pPr marL="524637" indent="0">
              <a:buNone/>
              <a:defRPr sz="1400"/>
            </a:lvl2pPr>
            <a:lvl3pPr marL="1049274" indent="0">
              <a:buNone/>
              <a:defRPr sz="1100"/>
            </a:lvl3pPr>
            <a:lvl4pPr marL="1573911" indent="0">
              <a:buNone/>
              <a:defRPr sz="1000"/>
            </a:lvl4pPr>
            <a:lvl5pPr marL="2098548" indent="0">
              <a:buNone/>
              <a:defRPr sz="1000"/>
            </a:lvl5pPr>
            <a:lvl6pPr marL="2623185" indent="0">
              <a:buNone/>
              <a:defRPr sz="1000"/>
            </a:lvl6pPr>
            <a:lvl7pPr marL="3147822" indent="0">
              <a:buNone/>
              <a:defRPr sz="1000"/>
            </a:lvl7pPr>
            <a:lvl8pPr marL="3672459" indent="0">
              <a:buNone/>
              <a:defRPr sz="1000"/>
            </a:lvl8pPr>
            <a:lvl9pPr marL="4197096" indent="0">
              <a:buNone/>
              <a:defRPr sz="10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64521-9098-B345-90FA-ED72584552AC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31F3E-F055-7C44-A880-066B490B57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578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2116829" y="5293995"/>
            <a:ext cx="6479858" cy="624986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116829" y="675755"/>
            <a:ext cx="6479858" cy="4537710"/>
          </a:xfrm>
        </p:spPr>
        <p:txBody>
          <a:bodyPr/>
          <a:lstStyle>
            <a:lvl1pPr marL="0" indent="0">
              <a:buNone/>
              <a:defRPr sz="3700"/>
            </a:lvl1pPr>
            <a:lvl2pPr marL="524637" indent="0">
              <a:buNone/>
              <a:defRPr sz="3200"/>
            </a:lvl2pPr>
            <a:lvl3pPr marL="1049274" indent="0">
              <a:buNone/>
              <a:defRPr sz="2800"/>
            </a:lvl3pPr>
            <a:lvl4pPr marL="1573911" indent="0">
              <a:buNone/>
              <a:defRPr sz="2300"/>
            </a:lvl4pPr>
            <a:lvl5pPr marL="2098548" indent="0">
              <a:buNone/>
              <a:defRPr sz="2300"/>
            </a:lvl5pPr>
            <a:lvl6pPr marL="2623185" indent="0">
              <a:buNone/>
              <a:defRPr sz="2300"/>
            </a:lvl6pPr>
            <a:lvl7pPr marL="3147822" indent="0">
              <a:buNone/>
              <a:defRPr sz="2300"/>
            </a:lvl7pPr>
            <a:lvl8pPr marL="3672459" indent="0">
              <a:buNone/>
              <a:defRPr sz="2300"/>
            </a:lvl8pPr>
            <a:lvl9pPr marL="4197096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16829" y="5918981"/>
            <a:ext cx="6479858" cy="887584"/>
          </a:xfrm>
        </p:spPr>
        <p:txBody>
          <a:bodyPr/>
          <a:lstStyle>
            <a:lvl1pPr marL="0" indent="0">
              <a:buNone/>
              <a:defRPr sz="1600"/>
            </a:lvl1pPr>
            <a:lvl2pPr marL="524637" indent="0">
              <a:buNone/>
              <a:defRPr sz="1400"/>
            </a:lvl2pPr>
            <a:lvl3pPr marL="1049274" indent="0">
              <a:buNone/>
              <a:defRPr sz="1100"/>
            </a:lvl3pPr>
            <a:lvl4pPr marL="1573911" indent="0">
              <a:buNone/>
              <a:defRPr sz="1000"/>
            </a:lvl4pPr>
            <a:lvl5pPr marL="2098548" indent="0">
              <a:buNone/>
              <a:defRPr sz="1000"/>
            </a:lvl5pPr>
            <a:lvl6pPr marL="2623185" indent="0">
              <a:buNone/>
              <a:defRPr sz="1000"/>
            </a:lvl6pPr>
            <a:lvl7pPr marL="3147822" indent="0">
              <a:buNone/>
              <a:defRPr sz="1000"/>
            </a:lvl7pPr>
            <a:lvl8pPr marL="3672459" indent="0">
              <a:buNone/>
              <a:defRPr sz="1000"/>
            </a:lvl8pPr>
            <a:lvl9pPr marL="4197096" indent="0">
              <a:buNone/>
              <a:defRPr sz="10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64521-9098-B345-90FA-ED72584552AC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31F3E-F055-7C44-A880-066B490B57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964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988" y="302865"/>
            <a:ext cx="9719787" cy="1260475"/>
          </a:xfrm>
          <a:prstGeom prst="rect">
            <a:avLst/>
          </a:prstGeom>
        </p:spPr>
        <p:txBody>
          <a:bodyPr vert="horz" lIns="104927" tIns="52464" rIns="104927" bIns="52464" rtlCol="0" anchor="ctr">
            <a:normAutofit/>
          </a:bodyPr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988" y="1764666"/>
            <a:ext cx="9719787" cy="4991131"/>
          </a:xfrm>
          <a:prstGeom prst="rect">
            <a:avLst/>
          </a:prstGeom>
        </p:spPr>
        <p:txBody>
          <a:bodyPr vert="horz" lIns="104927" tIns="52464" rIns="104927" bIns="52464" rtlCol="0">
            <a:normAutofit/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9988" y="7009642"/>
            <a:ext cx="2519945" cy="402652"/>
          </a:xfrm>
          <a:prstGeom prst="rect">
            <a:avLst/>
          </a:prstGeom>
        </p:spPr>
        <p:txBody>
          <a:bodyPr vert="horz" lIns="104927" tIns="52464" rIns="104927" bIns="5246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F64521-9098-B345-90FA-ED72584552AC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89919" y="7009642"/>
            <a:ext cx="3419925" cy="402652"/>
          </a:xfrm>
          <a:prstGeom prst="rect">
            <a:avLst/>
          </a:prstGeom>
        </p:spPr>
        <p:txBody>
          <a:bodyPr vert="horz" lIns="104927" tIns="52464" rIns="104927" bIns="5246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739830" y="7009642"/>
            <a:ext cx="2519945" cy="402652"/>
          </a:xfrm>
          <a:prstGeom prst="rect">
            <a:avLst/>
          </a:prstGeom>
        </p:spPr>
        <p:txBody>
          <a:bodyPr vert="horz" lIns="104927" tIns="52464" rIns="104927" bIns="5246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131F3E-F055-7C44-A880-066B490B57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4607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24637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3478" indent="-393478" algn="l" defTabSz="524637" rtl="0" eaLnBrk="1" latinLnBrk="0" hangingPunct="1">
        <a:spcBef>
          <a:spcPct val="20000"/>
        </a:spcBef>
        <a:buFont typeface="Arial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52535" indent="-327898" algn="l" defTabSz="524637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11593" indent="-262319" algn="l" defTabSz="524637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36230" indent="-262319" algn="l" defTabSz="524637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60867" indent="-262319" algn="l" defTabSz="524637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85504" indent="-262319" algn="l" defTabSz="5246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10141" indent="-262319" algn="l" defTabSz="5246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34778" indent="-262319" algn="l" defTabSz="5246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59415" indent="-262319" algn="l" defTabSz="5246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5246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4637" algn="l" defTabSz="5246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9274" algn="l" defTabSz="5246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73911" algn="l" defTabSz="5246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98548" algn="l" defTabSz="5246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23185" algn="l" defTabSz="5246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47822" algn="l" defTabSz="5246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72459" algn="l" defTabSz="5246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97096" algn="l" defTabSz="5246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28" y="10584"/>
            <a:ext cx="10693400" cy="7556500"/>
          </a:xfrm>
          <a:prstGeom prst="rect">
            <a:avLst/>
          </a:prstGeom>
        </p:spPr>
      </p:pic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532264" y="3386672"/>
            <a:ext cx="9423654" cy="2318092"/>
          </a:xfrm>
        </p:spPr>
        <p:txBody>
          <a:bodyPr>
            <a:normAutofit fontScale="90000"/>
          </a:bodyPr>
          <a:lstStyle/>
          <a:p>
            <a:pPr algn="l">
              <a:lnSpc>
                <a:spcPct val="90000"/>
              </a:lnSpc>
            </a:pPr>
            <a:r>
              <a:rPr lang="ru-RU" sz="2800" b="1" dirty="0" smtClean="0">
                <a:latin typeface="Arial"/>
                <a:cs typeface="Arial"/>
              </a:rPr>
              <a:t>Метрология в </a:t>
            </a:r>
            <a:r>
              <a:rPr lang="ru-RU" sz="2800" b="1" dirty="0" err="1" smtClean="0">
                <a:latin typeface="Arial"/>
                <a:cs typeface="Arial"/>
              </a:rPr>
              <a:t>нанодиапазоне</a:t>
            </a:r>
            <a:r>
              <a:rPr lang="ru-RU" sz="2800" b="1" dirty="0" smtClean="0">
                <a:latin typeface="Arial"/>
                <a:cs typeface="Arial"/>
              </a:rPr>
              <a:t>:</a:t>
            </a:r>
            <a:br>
              <a:rPr lang="ru-RU" sz="2800" b="1" dirty="0" smtClean="0">
                <a:latin typeface="Arial"/>
                <a:cs typeface="Arial"/>
              </a:rPr>
            </a:br>
            <a:r>
              <a:rPr lang="ru-RU" sz="2800" b="1" dirty="0" smtClean="0">
                <a:latin typeface="Arial"/>
                <a:cs typeface="Arial"/>
              </a:rPr>
              <a:t>применение для оценки </a:t>
            </a:r>
            <a:br>
              <a:rPr lang="ru-RU" sz="2800" b="1" dirty="0" smtClean="0">
                <a:latin typeface="Arial"/>
                <a:cs typeface="Arial"/>
              </a:rPr>
            </a:br>
            <a:r>
              <a:rPr lang="ru-RU" sz="2800" b="1" dirty="0" smtClean="0">
                <a:latin typeface="Arial"/>
                <a:cs typeface="Arial"/>
              </a:rPr>
              <a:t>качества продукции</a:t>
            </a:r>
            <a:br>
              <a:rPr lang="ru-RU" sz="2800" b="1" dirty="0" smtClean="0">
                <a:latin typeface="Arial"/>
                <a:cs typeface="Arial"/>
              </a:rPr>
            </a:br>
            <a:r>
              <a:rPr lang="ru-RU" sz="2800" b="1" dirty="0" smtClean="0">
                <a:latin typeface="Arial"/>
                <a:cs typeface="Arial"/>
              </a:rPr>
              <a:t>в компаниях</a:t>
            </a:r>
            <a:br>
              <a:rPr lang="ru-RU" sz="2800" b="1" dirty="0" smtClean="0">
                <a:latin typeface="Arial"/>
                <a:cs typeface="Arial"/>
              </a:rPr>
            </a:br>
            <a:r>
              <a:rPr lang="ru-RU" sz="2800" b="1" dirty="0" err="1" smtClean="0">
                <a:latin typeface="Arial"/>
                <a:cs typeface="Arial"/>
              </a:rPr>
              <a:t>наноиндустрии</a:t>
            </a:r>
            <a:r>
              <a:rPr lang="en-US" sz="2800" b="1" dirty="0" smtClean="0">
                <a:latin typeface="Arial"/>
                <a:cs typeface="Arial"/>
              </a:rPr>
              <a:t/>
            </a:r>
            <a:br>
              <a:rPr lang="en-US" sz="2800" b="1" dirty="0" smtClean="0">
                <a:latin typeface="Arial"/>
                <a:cs typeface="Arial"/>
              </a:rPr>
            </a:br>
            <a:endParaRPr lang="ru-RU" sz="2800" b="1" dirty="0">
              <a:latin typeface="Arial"/>
              <a:cs typeface="Arial"/>
            </a:endParaRPr>
          </a:p>
        </p:txBody>
      </p:sp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380" y="723898"/>
            <a:ext cx="2491856" cy="172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2428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азвание 1"/>
          <p:cNvSpPr txBox="1">
            <a:spLocks/>
          </p:cNvSpPr>
          <p:nvPr/>
        </p:nvSpPr>
        <p:spPr>
          <a:xfrm>
            <a:off x="1352748" y="1930400"/>
            <a:ext cx="7161860" cy="4495800"/>
          </a:xfrm>
          <a:prstGeom prst="rect">
            <a:avLst/>
          </a:prstGeom>
        </p:spPr>
        <p:txBody>
          <a:bodyPr vert="horz" lIns="104927" tIns="52464" rIns="104927" bIns="52464" rtlCol="0" anchor="ctr">
            <a:normAutofit/>
          </a:bodyPr>
          <a:lstStyle>
            <a:lvl1pPr algn="ctr" defTabSz="524637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13" name="Название 1"/>
          <p:cNvSpPr txBox="1">
            <a:spLocks/>
          </p:cNvSpPr>
          <p:nvPr/>
        </p:nvSpPr>
        <p:spPr>
          <a:xfrm>
            <a:off x="1352748" y="1928464"/>
            <a:ext cx="3794733" cy="4497736"/>
          </a:xfrm>
          <a:prstGeom prst="rect">
            <a:avLst/>
          </a:prstGeom>
        </p:spPr>
        <p:txBody>
          <a:bodyPr vert="horz" lIns="104927" tIns="52464" rIns="104927" bIns="52464" rtlCol="0" anchor="ctr">
            <a:normAutofit/>
          </a:bodyPr>
          <a:lstStyle>
            <a:lvl1pPr algn="ctr" defTabSz="524637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200" dirty="0">
              <a:latin typeface="Arial"/>
              <a:cs typeface="Arial"/>
            </a:endParaRPr>
          </a:p>
        </p:txBody>
      </p:sp>
      <p:sp>
        <p:nvSpPr>
          <p:cNvPr id="18" name="Содержимое 14"/>
          <p:cNvSpPr txBox="1">
            <a:spLocks/>
          </p:cNvSpPr>
          <p:nvPr/>
        </p:nvSpPr>
        <p:spPr>
          <a:xfrm>
            <a:off x="2775078" y="2184400"/>
            <a:ext cx="3959011" cy="4825397"/>
          </a:xfrm>
          <a:prstGeom prst="rect">
            <a:avLst/>
          </a:prstGeom>
        </p:spPr>
        <p:txBody>
          <a:bodyPr vert="horz" lIns="104927" tIns="52464" rIns="104927" bIns="52464" rtlCol="0">
            <a:normAutofit/>
          </a:bodyPr>
          <a:lstStyle>
            <a:lvl1pPr marL="393478" indent="-393478" algn="l" defTabSz="524637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52535" indent="-327898" algn="l" defTabSz="524637" rtl="0" eaLnBrk="1" latinLnBrk="0" hangingPunct="1">
              <a:spcBef>
                <a:spcPct val="20000"/>
              </a:spcBef>
              <a:buFont typeface="Arial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1593" indent="-262319" algn="l" defTabSz="524637" rtl="0" eaLnBrk="1" latinLnBrk="0" hangingPunct="1">
              <a:spcBef>
                <a:spcPct val="2000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36230" indent="-262319" algn="l" defTabSz="524637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60867" indent="-262319" algn="l" defTabSz="524637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85504" indent="-262319" algn="l" defTabSz="524637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10141" indent="-262319" algn="l" defTabSz="524637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34778" indent="-262319" algn="l" defTabSz="524637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59415" indent="-262319" algn="l" defTabSz="524637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 typeface="Arial"/>
              <a:buNone/>
            </a:pPr>
            <a:endParaRPr lang="ru-RU" sz="1400" dirty="0">
              <a:latin typeface="Arial"/>
              <a:cs typeface="Arial"/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31F3E-F055-7C44-A880-066B490B5739}" type="slidenum">
              <a:rPr lang="ru-RU" smtClean="0">
                <a:solidFill>
                  <a:schemeClr val="bg1"/>
                </a:solidFill>
              </a:rPr>
              <a:pPr/>
              <a:t>9</a:t>
            </a:fld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" name="Picture 2" descr="C:\Users\Natalya.Malhotra\Documents\Новый брендбук\eNano_blanks\border\eNano_border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5931" y="1035780"/>
            <a:ext cx="4313832" cy="63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Natalya.Malhotra\Documents\Новый брендбук\eNano_blanks\border\eNano_border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548" y="1035779"/>
            <a:ext cx="4313903" cy="63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Natalya.Malhotra\Documents\Новый брендбук\eNANO logo new\enano logo 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76" y="350095"/>
            <a:ext cx="1301227" cy="74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352748" y="1307948"/>
            <a:ext cx="8623765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Calibri" pitchFamily="34" charset="0"/>
                <a:cs typeface="Times New Roman" pitchFamily="18" charset="0"/>
              </a:rPr>
              <a:t>При этом для достижения единства и требуемой точности измерений проводятся процедуры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Calibri" pitchFamily="34" charset="0"/>
                <a:cs typeface="Times New Roman" pitchFamily="18" charset="0"/>
              </a:rPr>
              <a:t>: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>
              <a:solidFill>
                <a:srgbClr val="0070C0"/>
              </a:solidFill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Calibri" pitchFamily="34" charset="0"/>
                <a:cs typeface="Times New Roman" pitchFamily="18" charset="0"/>
              </a:rPr>
              <a:t>метрологическая экспертиза, 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Calibri" pitchFamily="34" charset="0"/>
                <a:cs typeface="Times New Roman" pitchFamily="18" charset="0"/>
              </a:rPr>
              <a:t>аттестация методик измерений,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Calibri" pitchFamily="34" charset="0"/>
                <a:cs typeface="Times New Roman" pitchFamily="18" charset="0"/>
              </a:rPr>
              <a:t>утверждение типа стандартных образцов и средств измерений,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Calibri" pitchFamily="34" charset="0"/>
                <a:cs typeface="Times New Roman" pitchFamily="18" charset="0"/>
              </a:rPr>
              <a:t>калибровка и поверка средств измерений,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ea typeface="Calibri" pitchFamily="34" charset="0"/>
                <a:cs typeface="Times New Roman" pitchFamily="18" charset="0"/>
              </a:rPr>
              <a:t>валидация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Calibri" pitchFamily="34" charset="0"/>
                <a:cs typeface="Times New Roman" pitchFamily="18" charset="0"/>
              </a:rPr>
              <a:t> составляющих метрологического обеспечения,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Calibri" pitchFamily="34" charset="0"/>
                <a:cs typeface="Times New Roman" pitchFamily="18" charset="0"/>
              </a:rPr>
              <a:t>обеспечение  международного признания измерений и калибровок,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Calibri" pitchFamily="34" charset="0"/>
                <a:cs typeface="Times New Roman" pitchFamily="18" charset="0"/>
              </a:rPr>
              <a:t>прослеживание методик и средств калибровки к государственным эталонам единиц величин.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6444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азвание 1"/>
          <p:cNvSpPr txBox="1">
            <a:spLocks/>
          </p:cNvSpPr>
          <p:nvPr/>
        </p:nvSpPr>
        <p:spPr>
          <a:xfrm>
            <a:off x="1352748" y="1930400"/>
            <a:ext cx="7161860" cy="4495800"/>
          </a:xfrm>
          <a:prstGeom prst="rect">
            <a:avLst/>
          </a:prstGeom>
        </p:spPr>
        <p:txBody>
          <a:bodyPr vert="horz" lIns="104927" tIns="52464" rIns="104927" bIns="52464" rtlCol="0" anchor="ctr">
            <a:normAutofit/>
          </a:bodyPr>
          <a:lstStyle>
            <a:lvl1pPr algn="ctr" defTabSz="524637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13" name="Название 1"/>
          <p:cNvSpPr txBox="1">
            <a:spLocks/>
          </p:cNvSpPr>
          <p:nvPr/>
        </p:nvSpPr>
        <p:spPr>
          <a:xfrm>
            <a:off x="1352748" y="1928464"/>
            <a:ext cx="3794733" cy="4497736"/>
          </a:xfrm>
          <a:prstGeom prst="rect">
            <a:avLst/>
          </a:prstGeom>
        </p:spPr>
        <p:txBody>
          <a:bodyPr vert="horz" lIns="104927" tIns="52464" rIns="104927" bIns="52464" rtlCol="0" anchor="ctr">
            <a:normAutofit/>
          </a:bodyPr>
          <a:lstStyle>
            <a:lvl1pPr algn="ctr" defTabSz="524637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200" dirty="0">
              <a:latin typeface="Arial"/>
              <a:cs typeface="Arial"/>
            </a:endParaRPr>
          </a:p>
        </p:txBody>
      </p:sp>
      <p:sp>
        <p:nvSpPr>
          <p:cNvPr id="18" name="Содержимое 14"/>
          <p:cNvSpPr txBox="1">
            <a:spLocks/>
          </p:cNvSpPr>
          <p:nvPr/>
        </p:nvSpPr>
        <p:spPr>
          <a:xfrm>
            <a:off x="2775078" y="2184400"/>
            <a:ext cx="3959011" cy="4825397"/>
          </a:xfrm>
          <a:prstGeom prst="rect">
            <a:avLst/>
          </a:prstGeom>
        </p:spPr>
        <p:txBody>
          <a:bodyPr vert="horz" lIns="104927" tIns="52464" rIns="104927" bIns="52464" rtlCol="0">
            <a:normAutofit/>
          </a:bodyPr>
          <a:lstStyle>
            <a:lvl1pPr marL="393478" indent="-393478" algn="l" defTabSz="524637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52535" indent="-327898" algn="l" defTabSz="524637" rtl="0" eaLnBrk="1" latinLnBrk="0" hangingPunct="1">
              <a:spcBef>
                <a:spcPct val="20000"/>
              </a:spcBef>
              <a:buFont typeface="Arial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1593" indent="-262319" algn="l" defTabSz="524637" rtl="0" eaLnBrk="1" latinLnBrk="0" hangingPunct="1">
              <a:spcBef>
                <a:spcPct val="2000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36230" indent="-262319" algn="l" defTabSz="524637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60867" indent="-262319" algn="l" defTabSz="524637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85504" indent="-262319" algn="l" defTabSz="524637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10141" indent="-262319" algn="l" defTabSz="524637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34778" indent="-262319" algn="l" defTabSz="524637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59415" indent="-262319" algn="l" defTabSz="524637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 typeface="Arial"/>
              <a:buNone/>
            </a:pPr>
            <a:endParaRPr lang="ru-RU" sz="1400" dirty="0">
              <a:latin typeface="Arial"/>
              <a:cs typeface="Arial"/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31F3E-F055-7C44-A880-066B490B5739}" type="slidenum">
              <a:rPr lang="ru-RU" smtClean="0">
                <a:solidFill>
                  <a:schemeClr val="bg1"/>
                </a:solidFill>
              </a:rPr>
              <a:pPr/>
              <a:t>10</a:t>
            </a:fld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" name="Picture 2" descr="C:\Users\Natalya.Malhotra\Documents\Новый брендбук\eNano_blanks\border\eNano_border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5931" y="1035780"/>
            <a:ext cx="4313832" cy="63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Natalya.Malhotra\Documents\Новый брендбук\eNano_blanks\border\eNano_border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548" y="1035779"/>
            <a:ext cx="4313903" cy="63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Natalya.Malhotra\Documents\Новый брендбук\eNANO logo new\enano logo 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76" y="350095"/>
            <a:ext cx="1301227" cy="74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4" descr="МЭР cop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55342" y="1268413"/>
            <a:ext cx="4571999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7" descr="CIMG199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04763" y="1268413"/>
            <a:ext cx="4080681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966444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азвание 1"/>
          <p:cNvSpPr txBox="1">
            <a:spLocks/>
          </p:cNvSpPr>
          <p:nvPr/>
        </p:nvSpPr>
        <p:spPr>
          <a:xfrm>
            <a:off x="1352748" y="1930400"/>
            <a:ext cx="7161860" cy="4495800"/>
          </a:xfrm>
          <a:prstGeom prst="rect">
            <a:avLst/>
          </a:prstGeom>
        </p:spPr>
        <p:txBody>
          <a:bodyPr vert="horz" lIns="104927" tIns="52464" rIns="104927" bIns="52464" rtlCol="0" anchor="ctr">
            <a:normAutofit/>
          </a:bodyPr>
          <a:lstStyle>
            <a:lvl1pPr algn="ctr" defTabSz="524637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13" name="Название 1"/>
          <p:cNvSpPr txBox="1">
            <a:spLocks/>
          </p:cNvSpPr>
          <p:nvPr/>
        </p:nvSpPr>
        <p:spPr>
          <a:xfrm>
            <a:off x="1352748" y="1928464"/>
            <a:ext cx="3794733" cy="4497736"/>
          </a:xfrm>
          <a:prstGeom prst="rect">
            <a:avLst/>
          </a:prstGeom>
        </p:spPr>
        <p:txBody>
          <a:bodyPr vert="horz" lIns="104927" tIns="52464" rIns="104927" bIns="52464" rtlCol="0" anchor="ctr">
            <a:normAutofit/>
          </a:bodyPr>
          <a:lstStyle>
            <a:lvl1pPr algn="ctr" defTabSz="524637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200" dirty="0">
              <a:latin typeface="Arial"/>
              <a:cs typeface="Arial"/>
            </a:endParaRPr>
          </a:p>
        </p:txBody>
      </p:sp>
      <p:sp>
        <p:nvSpPr>
          <p:cNvPr id="18" name="Содержимое 14"/>
          <p:cNvSpPr txBox="1">
            <a:spLocks/>
          </p:cNvSpPr>
          <p:nvPr/>
        </p:nvSpPr>
        <p:spPr>
          <a:xfrm>
            <a:off x="2775078" y="2184400"/>
            <a:ext cx="3959011" cy="4825397"/>
          </a:xfrm>
          <a:prstGeom prst="rect">
            <a:avLst/>
          </a:prstGeom>
        </p:spPr>
        <p:txBody>
          <a:bodyPr vert="horz" lIns="104927" tIns="52464" rIns="104927" bIns="52464" rtlCol="0">
            <a:normAutofit/>
          </a:bodyPr>
          <a:lstStyle>
            <a:lvl1pPr marL="393478" indent="-393478" algn="l" defTabSz="524637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52535" indent="-327898" algn="l" defTabSz="524637" rtl="0" eaLnBrk="1" latinLnBrk="0" hangingPunct="1">
              <a:spcBef>
                <a:spcPct val="20000"/>
              </a:spcBef>
              <a:buFont typeface="Arial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1593" indent="-262319" algn="l" defTabSz="524637" rtl="0" eaLnBrk="1" latinLnBrk="0" hangingPunct="1">
              <a:spcBef>
                <a:spcPct val="2000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36230" indent="-262319" algn="l" defTabSz="524637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60867" indent="-262319" algn="l" defTabSz="524637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85504" indent="-262319" algn="l" defTabSz="524637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10141" indent="-262319" algn="l" defTabSz="524637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34778" indent="-262319" algn="l" defTabSz="524637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59415" indent="-262319" algn="l" defTabSz="524637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 typeface="Arial"/>
              <a:buNone/>
            </a:pPr>
            <a:endParaRPr lang="ru-RU" sz="1400" dirty="0">
              <a:latin typeface="Arial"/>
              <a:cs typeface="Arial"/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31F3E-F055-7C44-A880-066B490B5739}" type="slidenum">
              <a:rPr lang="ru-RU" smtClean="0">
                <a:solidFill>
                  <a:schemeClr val="bg1"/>
                </a:solidFill>
              </a:rPr>
              <a:pPr/>
              <a:t>11</a:t>
            </a:fld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" name="Picture 2" descr="C:\Users\Natalya.Malhotra\Documents\Новый брендбук\eNano_blanks\border\eNano_border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5931" y="1035780"/>
            <a:ext cx="4313832" cy="63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Natalya.Malhotra\Documents\Новый брендбук\eNano_blanks\border\eNano_border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548" y="1035779"/>
            <a:ext cx="4313903" cy="63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Natalya.Malhotra\Documents\Новый брендбук\eNANO logo new\enano logo 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76" y="350095"/>
            <a:ext cx="1301227" cy="74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3" descr="просвечивающий м cop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1268412"/>
            <a:ext cx="4249738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7" descr="PICT002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32363" y="1268413"/>
            <a:ext cx="3873500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4735773" y="6426200"/>
            <a:ext cx="407009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ПЭМ </a:t>
            </a:r>
            <a:r>
              <a:rPr lang="en-US" b="1" dirty="0" err="1" smtClean="0"/>
              <a:t>Tecnai</a:t>
            </a:r>
            <a:r>
              <a:rPr lang="en-US" b="1" dirty="0" smtClean="0"/>
              <a:t> G</a:t>
            </a:r>
            <a:r>
              <a:rPr lang="ru-RU" b="1" baseline="30000" dirty="0" smtClean="0"/>
              <a:t>2</a:t>
            </a:r>
            <a:r>
              <a:rPr lang="ru-RU" b="1" dirty="0" smtClean="0"/>
              <a:t> 30 </a:t>
            </a:r>
            <a:r>
              <a:rPr lang="en-US" b="1" dirty="0" smtClean="0"/>
              <a:t>S</a:t>
            </a:r>
            <a:r>
              <a:rPr lang="ru-RU" b="1" dirty="0" smtClean="0"/>
              <a:t>‑</a:t>
            </a:r>
            <a:r>
              <a:rPr lang="en-US" b="1" dirty="0" smtClean="0"/>
              <a:t>TWIN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3966444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азвание 1"/>
          <p:cNvSpPr txBox="1">
            <a:spLocks/>
          </p:cNvSpPr>
          <p:nvPr/>
        </p:nvSpPr>
        <p:spPr>
          <a:xfrm>
            <a:off x="1352748" y="1930400"/>
            <a:ext cx="7161860" cy="4495800"/>
          </a:xfrm>
          <a:prstGeom prst="rect">
            <a:avLst/>
          </a:prstGeom>
        </p:spPr>
        <p:txBody>
          <a:bodyPr vert="horz" lIns="104927" tIns="52464" rIns="104927" bIns="52464" rtlCol="0" anchor="ctr">
            <a:normAutofit/>
          </a:bodyPr>
          <a:lstStyle>
            <a:lvl1pPr algn="ctr" defTabSz="524637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13" name="Название 1"/>
          <p:cNvSpPr txBox="1">
            <a:spLocks/>
          </p:cNvSpPr>
          <p:nvPr/>
        </p:nvSpPr>
        <p:spPr>
          <a:xfrm>
            <a:off x="1352748" y="1928464"/>
            <a:ext cx="3794733" cy="4497736"/>
          </a:xfrm>
          <a:prstGeom prst="rect">
            <a:avLst/>
          </a:prstGeom>
        </p:spPr>
        <p:txBody>
          <a:bodyPr vert="horz" lIns="104927" tIns="52464" rIns="104927" bIns="52464" rtlCol="0" anchor="ctr">
            <a:normAutofit/>
          </a:bodyPr>
          <a:lstStyle>
            <a:lvl1pPr algn="ctr" defTabSz="524637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200" dirty="0">
              <a:latin typeface="Arial"/>
              <a:cs typeface="Arial"/>
            </a:endParaRPr>
          </a:p>
        </p:txBody>
      </p:sp>
      <p:sp>
        <p:nvSpPr>
          <p:cNvPr id="18" name="Содержимое 14"/>
          <p:cNvSpPr txBox="1">
            <a:spLocks/>
          </p:cNvSpPr>
          <p:nvPr/>
        </p:nvSpPr>
        <p:spPr>
          <a:xfrm>
            <a:off x="2775078" y="2184400"/>
            <a:ext cx="3959011" cy="4825397"/>
          </a:xfrm>
          <a:prstGeom prst="rect">
            <a:avLst/>
          </a:prstGeom>
        </p:spPr>
        <p:txBody>
          <a:bodyPr vert="horz" lIns="104927" tIns="52464" rIns="104927" bIns="52464" rtlCol="0">
            <a:normAutofit/>
          </a:bodyPr>
          <a:lstStyle>
            <a:lvl1pPr marL="393478" indent="-393478" algn="l" defTabSz="524637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52535" indent="-327898" algn="l" defTabSz="524637" rtl="0" eaLnBrk="1" latinLnBrk="0" hangingPunct="1">
              <a:spcBef>
                <a:spcPct val="20000"/>
              </a:spcBef>
              <a:buFont typeface="Arial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1593" indent="-262319" algn="l" defTabSz="524637" rtl="0" eaLnBrk="1" latinLnBrk="0" hangingPunct="1">
              <a:spcBef>
                <a:spcPct val="2000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36230" indent="-262319" algn="l" defTabSz="524637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60867" indent="-262319" algn="l" defTabSz="524637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85504" indent="-262319" algn="l" defTabSz="524637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10141" indent="-262319" algn="l" defTabSz="524637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34778" indent="-262319" algn="l" defTabSz="524637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59415" indent="-262319" algn="l" defTabSz="524637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 typeface="Arial"/>
              <a:buNone/>
            </a:pPr>
            <a:endParaRPr lang="ru-RU" sz="1400" dirty="0">
              <a:latin typeface="Arial"/>
              <a:cs typeface="Arial"/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31F3E-F055-7C44-A880-066B490B5739}" type="slidenum">
              <a:rPr lang="ru-RU" smtClean="0">
                <a:solidFill>
                  <a:schemeClr val="bg1"/>
                </a:solidFill>
              </a:rPr>
              <a:pPr/>
              <a:t>12</a:t>
            </a:fld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" name="Picture 2" descr="C:\Users\Natalya.Malhotra\Documents\Новый брендбук\eNano_blanks\border\eNano_border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5931" y="1035780"/>
            <a:ext cx="4313832" cy="63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Natalya.Malhotra\Documents\Новый брендбук\eNano_blanks\border\eNano_border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548" y="1035779"/>
            <a:ext cx="4313903" cy="63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Natalya.Malhotra\Documents\Новый брендбук\eNANO logo new\enano logo 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76" y="350095"/>
            <a:ext cx="1301227" cy="74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299549" y="1282890"/>
            <a:ext cx="796022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b="1" dirty="0" smtClean="0">
                <a:solidFill>
                  <a:schemeClr val="tx2"/>
                </a:solidFill>
                <a:ea typeface="Calibri" pitchFamily="34" charset="0"/>
                <a:cs typeface="Arial" charset="0"/>
              </a:rPr>
              <a:t>Анализатор частиц на основе метода динамического рассеяния света </a:t>
            </a:r>
            <a:r>
              <a:rPr lang="ru-RU" b="1" dirty="0" err="1" smtClean="0">
                <a:solidFill>
                  <a:schemeClr val="tx2"/>
                </a:solidFill>
                <a:ea typeface="Calibri" pitchFamily="34" charset="0"/>
                <a:cs typeface="Arial" charset="0"/>
              </a:rPr>
              <a:t>Malvern</a:t>
            </a:r>
            <a:r>
              <a:rPr lang="ru-RU" b="1" dirty="0" smtClean="0">
                <a:solidFill>
                  <a:schemeClr val="tx2"/>
                </a:solidFill>
                <a:ea typeface="Calibri" pitchFamily="34" charset="0"/>
                <a:cs typeface="Arial" charset="0"/>
              </a:rPr>
              <a:t> </a:t>
            </a:r>
            <a:r>
              <a:rPr lang="ru-RU" b="1" dirty="0" err="1" smtClean="0">
                <a:solidFill>
                  <a:schemeClr val="tx2"/>
                </a:solidFill>
                <a:ea typeface="Calibri" pitchFamily="34" charset="0"/>
                <a:cs typeface="Arial" charset="0"/>
              </a:rPr>
              <a:t>Zetasizer</a:t>
            </a:r>
            <a:r>
              <a:rPr lang="ru-RU" b="1" dirty="0" smtClean="0">
                <a:solidFill>
                  <a:schemeClr val="tx2"/>
                </a:solidFill>
                <a:ea typeface="Calibri" pitchFamily="34" charset="0"/>
                <a:cs typeface="Arial" charset="0"/>
              </a:rPr>
              <a:t> </a:t>
            </a:r>
            <a:r>
              <a:rPr lang="ru-RU" b="1" dirty="0" err="1" smtClean="0">
                <a:solidFill>
                  <a:schemeClr val="tx2"/>
                </a:solidFill>
                <a:ea typeface="Calibri" pitchFamily="34" charset="0"/>
                <a:cs typeface="Arial" charset="0"/>
              </a:rPr>
              <a:t>Nano</a:t>
            </a:r>
            <a:r>
              <a:rPr lang="ru-RU" b="1" dirty="0" smtClean="0">
                <a:solidFill>
                  <a:schemeClr val="tx2"/>
                </a:solidFill>
                <a:ea typeface="Calibri" pitchFamily="34" charset="0"/>
                <a:cs typeface="Arial" charset="0"/>
              </a:rPr>
              <a:t> ZS</a:t>
            </a:r>
            <a:endParaRPr lang="ru-RU" b="1" dirty="0">
              <a:solidFill>
                <a:schemeClr val="tx2"/>
              </a:solidFill>
              <a:ea typeface="Calibri" pitchFamily="34" charset="0"/>
              <a:cs typeface="Arial" charset="0"/>
            </a:endParaRPr>
          </a:p>
        </p:txBody>
      </p:sp>
      <p:pic>
        <p:nvPicPr>
          <p:cNvPr id="12" name="Рисунок 1" descr="http://rusnano-mc.com/sites/default/files/pictures/device_15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75077" y="2184401"/>
            <a:ext cx="6068671" cy="4825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966444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азвание 1"/>
          <p:cNvSpPr txBox="1">
            <a:spLocks/>
          </p:cNvSpPr>
          <p:nvPr/>
        </p:nvSpPr>
        <p:spPr>
          <a:xfrm>
            <a:off x="1352748" y="1930400"/>
            <a:ext cx="7161860" cy="4495800"/>
          </a:xfrm>
          <a:prstGeom prst="rect">
            <a:avLst/>
          </a:prstGeom>
        </p:spPr>
        <p:txBody>
          <a:bodyPr vert="horz" lIns="104927" tIns="52464" rIns="104927" bIns="52464" rtlCol="0" anchor="ctr">
            <a:normAutofit/>
          </a:bodyPr>
          <a:lstStyle>
            <a:lvl1pPr algn="ctr" defTabSz="524637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13" name="Название 1"/>
          <p:cNvSpPr txBox="1">
            <a:spLocks/>
          </p:cNvSpPr>
          <p:nvPr/>
        </p:nvSpPr>
        <p:spPr>
          <a:xfrm>
            <a:off x="1352748" y="1928464"/>
            <a:ext cx="3794733" cy="4497736"/>
          </a:xfrm>
          <a:prstGeom prst="rect">
            <a:avLst/>
          </a:prstGeom>
        </p:spPr>
        <p:txBody>
          <a:bodyPr vert="horz" lIns="104927" tIns="52464" rIns="104927" bIns="52464" rtlCol="0" anchor="ctr">
            <a:normAutofit/>
          </a:bodyPr>
          <a:lstStyle>
            <a:lvl1pPr algn="ctr" defTabSz="524637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200" dirty="0">
              <a:latin typeface="Arial"/>
              <a:cs typeface="Arial"/>
            </a:endParaRPr>
          </a:p>
        </p:txBody>
      </p:sp>
      <p:sp>
        <p:nvSpPr>
          <p:cNvPr id="18" name="Содержимое 14"/>
          <p:cNvSpPr txBox="1">
            <a:spLocks/>
          </p:cNvSpPr>
          <p:nvPr/>
        </p:nvSpPr>
        <p:spPr>
          <a:xfrm>
            <a:off x="2775078" y="2184400"/>
            <a:ext cx="3959011" cy="4825397"/>
          </a:xfrm>
          <a:prstGeom prst="rect">
            <a:avLst/>
          </a:prstGeom>
        </p:spPr>
        <p:txBody>
          <a:bodyPr vert="horz" lIns="104927" tIns="52464" rIns="104927" bIns="52464" rtlCol="0">
            <a:normAutofit/>
          </a:bodyPr>
          <a:lstStyle>
            <a:lvl1pPr marL="393478" indent="-393478" algn="l" defTabSz="524637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52535" indent="-327898" algn="l" defTabSz="524637" rtl="0" eaLnBrk="1" latinLnBrk="0" hangingPunct="1">
              <a:spcBef>
                <a:spcPct val="20000"/>
              </a:spcBef>
              <a:buFont typeface="Arial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1593" indent="-262319" algn="l" defTabSz="524637" rtl="0" eaLnBrk="1" latinLnBrk="0" hangingPunct="1">
              <a:spcBef>
                <a:spcPct val="2000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36230" indent="-262319" algn="l" defTabSz="524637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60867" indent="-262319" algn="l" defTabSz="524637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85504" indent="-262319" algn="l" defTabSz="524637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10141" indent="-262319" algn="l" defTabSz="524637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34778" indent="-262319" algn="l" defTabSz="524637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59415" indent="-262319" algn="l" defTabSz="524637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 typeface="Arial"/>
              <a:buNone/>
            </a:pPr>
            <a:endParaRPr lang="ru-RU" sz="1400" dirty="0">
              <a:latin typeface="Arial"/>
              <a:cs typeface="Arial"/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31F3E-F055-7C44-A880-066B490B5739}" type="slidenum">
              <a:rPr lang="ru-RU" smtClean="0">
                <a:solidFill>
                  <a:schemeClr val="bg1"/>
                </a:solidFill>
              </a:rPr>
              <a:pPr/>
              <a:t>13</a:t>
            </a:fld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" name="Picture 2" descr="C:\Users\Natalya.Malhotra\Documents\Новый брендбук\eNano_blanks\border\eNano_border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5931" y="1035780"/>
            <a:ext cx="4313832" cy="63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Natalya.Malhotra\Documents\Новый брендбук\eNano_blanks\border\eNano_border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548" y="1035779"/>
            <a:ext cx="4313903" cy="63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Natalya.Malhotra\Documents\Новый брендбук\eNANO logo new\enano logo 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76" y="350095"/>
            <a:ext cx="1301227" cy="74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299547" y="1392072"/>
            <a:ext cx="796022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Акустический анализатор  размеров частиц </a:t>
            </a:r>
            <a:r>
              <a:rPr lang="en-US" b="1" dirty="0" smtClean="0">
                <a:solidFill>
                  <a:schemeClr val="tx2"/>
                </a:solidFill>
              </a:rPr>
              <a:t>DTI 1202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12" name="Рисунок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2748" y="1930399"/>
            <a:ext cx="3164661" cy="2245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71748" y="3289110"/>
            <a:ext cx="5581935" cy="3308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966444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азвание 1"/>
          <p:cNvSpPr txBox="1">
            <a:spLocks/>
          </p:cNvSpPr>
          <p:nvPr/>
        </p:nvSpPr>
        <p:spPr>
          <a:xfrm>
            <a:off x="1352748" y="1930400"/>
            <a:ext cx="7161860" cy="4495800"/>
          </a:xfrm>
          <a:prstGeom prst="rect">
            <a:avLst/>
          </a:prstGeom>
        </p:spPr>
        <p:txBody>
          <a:bodyPr vert="horz" lIns="104927" tIns="52464" rIns="104927" bIns="52464" rtlCol="0" anchor="ctr">
            <a:normAutofit/>
          </a:bodyPr>
          <a:lstStyle>
            <a:lvl1pPr algn="ctr" defTabSz="524637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13" name="Название 1"/>
          <p:cNvSpPr txBox="1">
            <a:spLocks/>
          </p:cNvSpPr>
          <p:nvPr/>
        </p:nvSpPr>
        <p:spPr>
          <a:xfrm>
            <a:off x="1352748" y="1928464"/>
            <a:ext cx="3794733" cy="4497736"/>
          </a:xfrm>
          <a:prstGeom prst="rect">
            <a:avLst/>
          </a:prstGeom>
        </p:spPr>
        <p:txBody>
          <a:bodyPr vert="horz" lIns="104927" tIns="52464" rIns="104927" bIns="52464" rtlCol="0" anchor="ctr">
            <a:normAutofit/>
          </a:bodyPr>
          <a:lstStyle>
            <a:lvl1pPr algn="ctr" defTabSz="524637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200" dirty="0">
              <a:latin typeface="Arial"/>
              <a:cs typeface="Arial"/>
            </a:endParaRPr>
          </a:p>
        </p:txBody>
      </p:sp>
      <p:sp>
        <p:nvSpPr>
          <p:cNvPr id="18" name="Содержимое 14"/>
          <p:cNvSpPr txBox="1">
            <a:spLocks/>
          </p:cNvSpPr>
          <p:nvPr/>
        </p:nvSpPr>
        <p:spPr>
          <a:xfrm>
            <a:off x="2775078" y="2184400"/>
            <a:ext cx="3959011" cy="4825397"/>
          </a:xfrm>
          <a:prstGeom prst="rect">
            <a:avLst/>
          </a:prstGeom>
        </p:spPr>
        <p:txBody>
          <a:bodyPr vert="horz" lIns="104927" tIns="52464" rIns="104927" bIns="52464" rtlCol="0">
            <a:normAutofit/>
          </a:bodyPr>
          <a:lstStyle>
            <a:lvl1pPr marL="393478" indent="-393478" algn="l" defTabSz="524637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52535" indent="-327898" algn="l" defTabSz="524637" rtl="0" eaLnBrk="1" latinLnBrk="0" hangingPunct="1">
              <a:spcBef>
                <a:spcPct val="20000"/>
              </a:spcBef>
              <a:buFont typeface="Arial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1593" indent="-262319" algn="l" defTabSz="524637" rtl="0" eaLnBrk="1" latinLnBrk="0" hangingPunct="1">
              <a:spcBef>
                <a:spcPct val="2000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36230" indent="-262319" algn="l" defTabSz="524637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60867" indent="-262319" algn="l" defTabSz="524637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85504" indent="-262319" algn="l" defTabSz="524637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10141" indent="-262319" algn="l" defTabSz="524637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34778" indent="-262319" algn="l" defTabSz="524637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59415" indent="-262319" algn="l" defTabSz="524637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 typeface="Arial"/>
              <a:buNone/>
            </a:pPr>
            <a:endParaRPr lang="ru-RU" sz="1400" dirty="0">
              <a:latin typeface="Arial"/>
              <a:cs typeface="Arial"/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31F3E-F055-7C44-A880-066B490B5739}" type="slidenum">
              <a:rPr lang="ru-RU" smtClean="0">
                <a:solidFill>
                  <a:schemeClr val="bg1"/>
                </a:solidFill>
              </a:rPr>
              <a:pPr/>
              <a:t>14</a:t>
            </a:fld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" name="Picture 2" descr="C:\Users\Natalya.Malhotra\Documents\Новый брендбук\eNano_blanks\border\eNano_border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5931" y="1035780"/>
            <a:ext cx="4313832" cy="63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Natalya.Malhotra\Documents\Новый брендбук\eNano_blanks\border\eNano_border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548" y="1035779"/>
            <a:ext cx="4313903" cy="63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Natalya.Malhotra\Documents\Новый брендбук\eNANO logo new\enano logo 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76" y="350095"/>
            <a:ext cx="1301227" cy="74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2299548" y="1295098"/>
            <a:ext cx="744495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Calibri" pitchFamily="34" charset="0"/>
                <a:cs typeface="Times New Roman" pitchFamily="18" charset="0"/>
              </a:rPr>
              <a:t>Стандартные образцы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ea typeface="Calibri" pitchFamily="34" charset="0"/>
                <a:cs typeface="Times New Roman" pitchFamily="18" charset="0"/>
              </a:rPr>
              <a:t>наноматериалов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cs typeface="Arial" pitchFamily="34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914401" y="1856096"/>
          <a:ext cx="9345374" cy="5047488"/>
        </p:xfrm>
        <a:graphic>
          <a:graphicData uri="http://schemas.openxmlformats.org/drawingml/2006/table">
            <a:tbl>
              <a:tblPr/>
              <a:tblGrid>
                <a:gridCol w="677768"/>
                <a:gridCol w="5149706"/>
                <a:gridCol w="1620337"/>
                <a:gridCol w="1897563"/>
              </a:tblGrid>
              <a:tr h="3196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800" dirty="0">
                        <a:solidFill>
                          <a:srgbClr val="0070C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1993" marR="31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Наименование стандартного образца (СО)</a:t>
                      </a:r>
                      <a:endParaRPr lang="ru-RU" sz="1800" dirty="0">
                        <a:solidFill>
                          <a:srgbClr val="0070C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1993" marR="31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Номер в </a:t>
                      </a:r>
                      <a:r>
                        <a:rPr lang="ru-RU" sz="1800" b="1" dirty="0" err="1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госреестре</a:t>
                      </a:r>
                      <a:endParaRPr lang="ru-RU" sz="1800" dirty="0">
                        <a:solidFill>
                          <a:srgbClr val="0070C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1993" marR="31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Производитель СО</a:t>
                      </a:r>
                      <a:endParaRPr lang="ru-RU" sz="1800" dirty="0">
                        <a:solidFill>
                          <a:srgbClr val="0070C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1993" marR="31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951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ru-RU" sz="1800">
                        <a:solidFill>
                          <a:srgbClr val="0070C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1993" marR="31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Times New Roman"/>
                        </a:rPr>
                        <a:t>СО диаметра </a:t>
                      </a:r>
                      <a:r>
                        <a:rPr lang="ru-RU" sz="1800" dirty="0" err="1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Times New Roman"/>
                        </a:rPr>
                        <a:t>наночастиц</a:t>
                      </a:r>
                      <a:r>
                        <a:rPr lang="ru-RU" sz="1800" dirty="0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Times New Roman"/>
                        </a:rPr>
                        <a:t> коллоидного раствора диоксида титана (ГСО TiO2 - МЦ РОСНАНО)</a:t>
                      </a:r>
                    </a:p>
                  </a:txBody>
                  <a:tcPr marL="31993" marR="31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Times New Roman"/>
                        </a:rPr>
                        <a:t>ГСО 10144-2012</a:t>
                      </a:r>
                    </a:p>
                  </a:txBody>
                  <a:tcPr marL="31993" marR="31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Times New Roman"/>
                        </a:rPr>
                        <a:t>ООО «МЦ РОСНАНО»</a:t>
                      </a:r>
                    </a:p>
                  </a:txBody>
                  <a:tcPr marL="31993" marR="31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4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endParaRPr lang="ru-RU" sz="1800">
                        <a:solidFill>
                          <a:srgbClr val="0070C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1993" marR="31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Times New Roman"/>
                        </a:rPr>
                        <a:t>СО диаметра </a:t>
                      </a:r>
                      <a:r>
                        <a:rPr lang="ru-RU" sz="1800" dirty="0" err="1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Times New Roman"/>
                        </a:rPr>
                        <a:t>наночастиц</a:t>
                      </a:r>
                      <a:r>
                        <a:rPr lang="ru-RU" sz="1800" dirty="0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Times New Roman"/>
                        </a:rPr>
                        <a:t> коллоидного раствора диоксида кремния (ГСО SiO2 - МЦ РОСНАНО)</a:t>
                      </a:r>
                    </a:p>
                  </a:txBody>
                  <a:tcPr marL="31993" marR="31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Times New Roman"/>
                        </a:rPr>
                        <a:t>ГСО 10145-2012</a:t>
                      </a:r>
                    </a:p>
                  </a:txBody>
                  <a:tcPr marL="31993" marR="31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Times New Roman"/>
                        </a:rPr>
                        <a:t>ООО «МЦ РОСНАНО»</a:t>
                      </a:r>
                    </a:p>
                  </a:txBody>
                  <a:tcPr marL="31993" marR="31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5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endParaRPr lang="ru-RU" sz="1800" dirty="0">
                        <a:solidFill>
                          <a:srgbClr val="0070C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1993" marR="31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Times New Roman"/>
                        </a:rPr>
                        <a:t>СО диаметра наночастиц коллоидного раствора оксида алюминия (ГСО Al2O3 - МЦ РОСНАНО)</a:t>
                      </a:r>
                    </a:p>
                  </a:txBody>
                  <a:tcPr marL="31993" marR="31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Times New Roman"/>
                        </a:rPr>
                        <a:t>ГСО 10147-2012</a:t>
                      </a:r>
                    </a:p>
                  </a:txBody>
                  <a:tcPr marL="31993" marR="31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Times New Roman"/>
                        </a:rPr>
                        <a:t>ООО «МЦ РОСНАНО»</a:t>
                      </a:r>
                    </a:p>
                  </a:txBody>
                  <a:tcPr marL="31993" marR="31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7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Times New Roman"/>
                        </a:rPr>
                        <a:t>4</a:t>
                      </a:r>
                      <a:endParaRPr lang="ru-RU" sz="1800" dirty="0">
                        <a:solidFill>
                          <a:srgbClr val="0070C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1993" marR="31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Times New Roman"/>
                        </a:rPr>
                        <a:t>СО сорбционных свойств материала на основе диоксида кремния (КАТАКОН-СО-300/22)</a:t>
                      </a:r>
                    </a:p>
                  </a:txBody>
                  <a:tcPr marL="31993" marR="31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Times New Roman"/>
                        </a:rPr>
                        <a:t>ГСО 10294-2013</a:t>
                      </a:r>
                    </a:p>
                  </a:txBody>
                  <a:tcPr marL="31993" marR="31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Times New Roman"/>
                        </a:rPr>
                        <a:t>ЗАО «КАТАКОН»</a:t>
                      </a:r>
                    </a:p>
                  </a:txBody>
                  <a:tcPr marL="31993" marR="31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76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Times New Roman"/>
                        </a:rPr>
                        <a:t>5</a:t>
                      </a:r>
                      <a:endParaRPr lang="ru-RU" sz="1800" dirty="0">
                        <a:solidFill>
                          <a:srgbClr val="0070C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1993" marR="31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Times New Roman"/>
                        </a:rPr>
                        <a:t>СО среднего диаметра </a:t>
                      </a:r>
                      <a:r>
                        <a:rPr lang="ru-RU" sz="1800" dirty="0" err="1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Times New Roman"/>
                        </a:rPr>
                        <a:t>наночастиц</a:t>
                      </a:r>
                      <a:r>
                        <a:rPr lang="ru-RU" sz="1800" dirty="0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Times New Roman"/>
                        </a:rPr>
                        <a:t> диоксида кремния на подложке из кремния (МЦ РОСНАНО – </a:t>
                      </a:r>
                      <a:r>
                        <a:rPr lang="en-US" sz="1800" dirty="0" err="1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Times New Roman"/>
                        </a:rPr>
                        <a:t>SiO</a:t>
                      </a:r>
                      <a:r>
                        <a:rPr lang="ru-RU" sz="1800" baseline="-25000" dirty="0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ru-RU" sz="1800" dirty="0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Times New Roman"/>
                        </a:rPr>
                        <a:t> /</a:t>
                      </a:r>
                      <a:r>
                        <a:rPr lang="en-US" sz="1800" dirty="0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Times New Roman"/>
                        </a:rPr>
                        <a:t>Si</a:t>
                      </a:r>
                      <a:r>
                        <a:rPr lang="ru-RU" sz="1800" dirty="0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Times New Roman"/>
                        </a:rPr>
                        <a:t>)</a:t>
                      </a:r>
                    </a:p>
                  </a:txBody>
                  <a:tcPr marL="31993" marR="31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Times New Roman"/>
                        </a:rPr>
                        <a:t>ГСО 10298-2013</a:t>
                      </a:r>
                    </a:p>
                  </a:txBody>
                  <a:tcPr marL="31993" marR="31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Times New Roman"/>
                        </a:rPr>
                        <a:t>ООО «МЦ РОСНАНО»</a:t>
                      </a:r>
                    </a:p>
                  </a:txBody>
                  <a:tcPr marL="31993" marR="31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35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Times New Roman"/>
                        </a:rPr>
                        <a:t>6</a:t>
                      </a:r>
                      <a:endParaRPr lang="ru-RU" sz="1800" dirty="0">
                        <a:solidFill>
                          <a:srgbClr val="0070C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1993" marR="31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Times New Roman"/>
                        </a:rPr>
                        <a:t>СО диаметра вируса табачной мозаики на подложке из высокоориентированного пиролитического графита (ГСО ВТМ-ВОПГ-ЦПТ)</a:t>
                      </a:r>
                    </a:p>
                  </a:txBody>
                  <a:tcPr marL="31993" marR="31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Times New Roman"/>
                        </a:rPr>
                        <a:t>ГСО 10299-2013</a:t>
                      </a:r>
                    </a:p>
                  </a:txBody>
                  <a:tcPr marL="31993" marR="31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Times New Roman"/>
                        </a:rPr>
                        <a:t>ООО НПП «Центр перспективных технологий»</a:t>
                      </a:r>
                    </a:p>
                  </a:txBody>
                  <a:tcPr marL="31993" marR="31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0" y="0"/>
            <a:ext cx="1079976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0" y="0"/>
            <a:ext cx="3563938" cy="635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0" y="111839"/>
            <a:ext cx="21031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"/>
              </a:rPr>
              <a:t>[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64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азвание 1"/>
          <p:cNvSpPr txBox="1">
            <a:spLocks/>
          </p:cNvSpPr>
          <p:nvPr/>
        </p:nvSpPr>
        <p:spPr>
          <a:xfrm>
            <a:off x="1352748" y="1930400"/>
            <a:ext cx="7161860" cy="4495800"/>
          </a:xfrm>
          <a:prstGeom prst="rect">
            <a:avLst/>
          </a:prstGeom>
        </p:spPr>
        <p:txBody>
          <a:bodyPr vert="horz" lIns="104927" tIns="52464" rIns="104927" bIns="52464" rtlCol="0" anchor="ctr">
            <a:normAutofit/>
          </a:bodyPr>
          <a:lstStyle>
            <a:lvl1pPr algn="ctr" defTabSz="524637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13" name="Название 1"/>
          <p:cNvSpPr txBox="1">
            <a:spLocks/>
          </p:cNvSpPr>
          <p:nvPr/>
        </p:nvSpPr>
        <p:spPr>
          <a:xfrm>
            <a:off x="1352748" y="1928464"/>
            <a:ext cx="3794733" cy="4497736"/>
          </a:xfrm>
          <a:prstGeom prst="rect">
            <a:avLst/>
          </a:prstGeom>
        </p:spPr>
        <p:txBody>
          <a:bodyPr vert="horz" lIns="104927" tIns="52464" rIns="104927" bIns="52464" rtlCol="0" anchor="ctr">
            <a:normAutofit/>
          </a:bodyPr>
          <a:lstStyle>
            <a:lvl1pPr algn="ctr" defTabSz="524637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200" dirty="0">
              <a:latin typeface="Arial"/>
              <a:cs typeface="Arial"/>
            </a:endParaRPr>
          </a:p>
        </p:txBody>
      </p:sp>
      <p:sp>
        <p:nvSpPr>
          <p:cNvPr id="18" name="Содержимое 14"/>
          <p:cNvSpPr txBox="1">
            <a:spLocks/>
          </p:cNvSpPr>
          <p:nvPr/>
        </p:nvSpPr>
        <p:spPr>
          <a:xfrm>
            <a:off x="2775078" y="2184400"/>
            <a:ext cx="3959011" cy="4825397"/>
          </a:xfrm>
          <a:prstGeom prst="rect">
            <a:avLst/>
          </a:prstGeom>
        </p:spPr>
        <p:txBody>
          <a:bodyPr vert="horz" lIns="104927" tIns="52464" rIns="104927" bIns="52464" rtlCol="0">
            <a:normAutofit/>
          </a:bodyPr>
          <a:lstStyle>
            <a:lvl1pPr marL="393478" indent="-393478" algn="l" defTabSz="524637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52535" indent="-327898" algn="l" defTabSz="524637" rtl="0" eaLnBrk="1" latinLnBrk="0" hangingPunct="1">
              <a:spcBef>
                <a:spcPct val="20000"/>
              </a:spcBef>
              <a:buFont typeface="Arial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1593" indent="-262319" algn="l" defTabSz="524637" rtl="0" eaLnBrk="1" latinLnBrk="0" hangingPunct="1">
              <a:spcBef>
                <a:spcPct val="2000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36230" indent="-262319" algn="l" defTabSz="524637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60867" indent="-262319" algn="l" defTabSz="524637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85504" indent="-262319" algn="l" defTabSz="524637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10141" indent="-262319" algn="l" defTabSz="524637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34778" indent="-262319" algn="l" defTabSz="524637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59415" indent="-262319" algn="l" defTabSz="524637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 typeface="Arial"/>
              <a:buNone/>
            </a:pPr>
            <a:endParaRPr lang="ru-RU" sz="1400" dirty="0">
              <a:latin typeface="Arial"/>
              <a:cs typeface="Arial"/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31F3E-F055-7C44-A880-066B490B5739}" type="slidenum">
              <a:rPr lang="ru-RU" smtClean="0">
                <a:solidFill>
                  <a:schemeClr val="bg1"/>
                </a:solidFill>
              </a:rPr>
              <a:pPr/>
              <a:t>15</a:t>
            </a:fld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" name="Picture 2" descr="C:\Users\Natalya.Malhotra\Documents\Новый брендбук\eNano_blanks\border\eNano_border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5931" y="1035780"/>
            <a:ext cx="4313832" cy="63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Natalya.Malhotra\Documents\Новый брендбук\eNano_blanks\border\eNano_border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548" y="1035779"/>
            <a:ext cx="4313903" cy="63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Natalya.Malhotra\Documents\Новый брендбук\eNANO logo new\enano logo 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76" y="350095"/>
            <a:ext cx="1301227" cy="74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2299548" y="1125821"/>
            <a:ext cx="8236524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Calibri" pitchFamily="34" charset="0"/>
                <a:cs typeface="Times New Roman" pitchFamily="18" charset="0"/>
              </a:rPr>
              <a:t>Стандартный образец </a:t>
            </a:r>
            <a:r>
              <a:rPr lang="ru-RU" sz="2000" b="1" dirty="0" smtClean="0">
                <a:solidFill>
                  <a:srgbClr val="0070C0"/>
                </a:solidFill>
                <a:ea typeface="Calibri" pitchFamily="34" charset="0"/>
                <a:cs typeface="Arial" charset="0"/>
              </a:rPr>
              <a:t>диаметра </a:t>
            </a:r>
            <a:r>
              <a:rPr lang="ru-RU" sz="2000" b="1" dirty="0" err="1" smtClean="0">
                <a:solidFill>
                  <a:srgbClr val="0070C0"/>
                </a:solidFill>
                <a:ea typeface="Calibri" pitchFamily="34" charset="0"/>
                <a:cs typeface="Arial" charset="0"/>
              </a:rPr>
              <a:t>наночастиц</a:t>
            </a:r>
            <a:r>
              <a:rPr lang="ru-RU" sz="2000" b="1" dirty="0" smtClean="0">
                <a:solidFill>
                  <a:srgbClr val="0070C0"/>
                </a:solidFill>
                <a:ea typeface="Calibri" pitchFamily="34" charset="0"/>
                <a:cs typeface="Arial" charset="0"/>
              </a:rPr>
              <a:t> коллоидного раствора диоксида кремния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cs typeface="Arial" pitchFamily="34" charset="0"/>
            </a:endParaRPr>
          </a:p>
        </p:txBody>
      </p:sp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0" y="0"/>
            <a:ext cx="1079976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0" y="0"/>
            <a:ext cx="3563938" cy="635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0" y="111839"/>
            <a:ext cx="21031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"/>
              </a:rPr>
              <a:t>[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2" descr="C:\Users\Юрий\Documents\ФИНплан\2014 - ДОГОВОРЫ\2014 - Договоры - Независимые Компании Наноиндустрии\1 - е-НАНО\Картинки ГСО\SiO2_12d_80C_16.t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66281" y="2184400"/>
            <a:ext cx="6373504" cy="4584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9664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азвание 1"/>
          <p:cNvSpPr txBox="1">
            <a:spLocks/>
          </p:cNvSpPr>
          <p:nvPr/>
        </p:nvSpPr>
        <p:spPr>
          <a:xfrm>
            <a:off x="1352748" y="1930400"/>
            <a:ext cx="7161860" cy="4495800"/>
          </a:xfrm>
          <a:prstGeom prst="rect">
            <a:avLst/>
          </a:prstGeom>
        </p:spPr>
        <p:txBody>
          <a:bodyPr vert="horz" lIns="104927" tIns="52464" rIns="104927" bIns="52464" rtlCol="0" anchor="ctr">
            <a:normAutofit/>
          </a:bodyPr>
          <a:lstStyle>
            <a:lvl1pPr algn="ctr" defTabSz="524637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13" name="Название 1"/>
          <p:cNvSpPr txBox="1">
            <a:spLocks/>
          </p:cNvSpPr>
          <p:nvPr/>
        </p:nvSpPr>
        <p:spPr>
          <a:xfrm>
            <a:off x="1352748" y="1928464"/>
            <a:ext cx="3794733" cy="4497736"/>
          </a:xfrm>
          <a:prstGeom prst="rect">
            <a:avLst/>
          </a:prstGeom>
        </p:spPr>
        <p:txBody>
          <a:bodyPr vert="horz" lIns="104927" tIns="52464" rIns="104927" bIns="52464" rtlCol="0" anchor="ctr">
            <a:normAutofit/>
          </a:bodyPr>
          <a:lstStyle>
            <a:lvl1pPr algn="ctr" defTabSz="524637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200" dirty="0">
              <a:latin typeface="Arial"/>
              <a:cs typeface="Arial"/>
            </a:endParaRPr>
          </a:p>
        </p:txBody>
      </p:sp>
      <p:sp>
        <p:nvSpPr>
          <p:cNvPr id="18" name="Содержимое 14"/>
          <p:cNvSpPr txBox="1">
            <a:spLocks/>
          </p:cNvSpPr>
          <p:nvPr/>
        </p:nvSpPr>
        <p:spPr>
          <a:xfrm>
            <a:off x="2775078" y="2184400"/>
            <a:ext cx="3959011" cy="4825397"/>
          </a:xfrm>
          <a:prstGeom prst="rect">
            <a:avLst/>
          </a:prstGeom>
        </p:spPr>
        <p:txBody>
          <a:bodyPr vert="horz" lIns="104927" tIns="52464" rIns="104927" bIns="52464" rtlCol="0">
            <a:normAutofit/>
          </a:bodyPr>
          <a:lstStyle>
            <a:lvl1pPr marL="393478" indent="-393478" algn="l" defTabSz="524637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52535" indent="-327898" algn="l" defTabSz="524637" rtl="0" eaLnBrk="1" latinLnBrk="0" hangingPunct="1">
              <a:spcBef>
                <a:spcPct val="20000"/>
              </a:spcBef>
              <a:buFont typeface="Arial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1593" indent="-262319" algn="l" defTabSz="524637" rtl="0" eaLnBrk="1" latinLnBrk="0" hangingPunct="1">
              <a:spcBef>
                <a:spcPct val="2000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36230" indent="-262319" algn="l" defTabSz="524637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60867" indent="-262319" algn="l" defTabSz="524637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85504" indent="-262319" algn="l" defTabSz="524637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10141" indent="-262319" algn="l" defTabSz="524637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34778" indent="-262319" algn="l" defTabSz="524637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59415" indent="-262319" algn="l" defTabSz="524637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 typeface="Arial"/>
              <a:buNone/>
            </a:pPr>
            <a:endParaRPr lang="ru-RU" sz="1400" dirty="0">
              <a:latin typeface="Arial"/>
              <a:cs typeface="Arial"/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31F3E-F055-7C44-A880-066B490B5739}" type="slidenum">
              <a:rPr lang="ru-RU" smtClean="0">
                <a:solidFill>
                  <a:schemeClr val="bg1"/>
                </a:solidFill>
              </a:rPr>
              <a:pPr/>
              <a:t>16</a:t>
            </a:fld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" name="Picture 2" descr="C:\Users\Natalya.Malhotra\Documents\Новый брендбук\eNano_blanks\border\eNano_border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5931" y="1035780"/>
            <a:ext cx="4313832" cy="63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Natalya.Malhotra\Documents\Новый брендбук\eNano_blanks\border\eNano_border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548" y="1035779"/>
            <a:ext cx="4313903" cy="63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Natalya.Malhotra\Documents\Новый брендбук\eNANO logo new\enano logo 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76" y="350095"/>
            <a:ext cx="1301227" cy="74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354842" y="1323832"/>
          <a:ext cx="9904933" cy="5349923"/>
        </p:xfrm>
        <a:graphic>
          <a:graphicData uri="http://schemas.openxmlformats.org/drawingml/2006/table">
            <a:tbl>
              <a:tblPr/>
              <a:tblGrid>
                <a:gridCol w="9904933"/>
              </a:tblGrid>
              <a:tr h="653790"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rgbClr val="0000FF"/>
                          </a:solidFill>
                          <a:latin typeface="+mn-lt"/>
                        </a:rPr>
                        <a:t>ГОСТ Р 8.629—2007</a:t>
                      </a:r>
                      <a:r>
                        <a:rPr lang="ru-RU" sz="1400" dirty="0">
                          <a:solidFill>
                            <a:srgbClr val="0000FF"/>
                          </a:solidFill>
                          <a:latin typeface="+mn-lt"/>
                        </a:rPr>
                        <a:t> ГСИ. Меры рельефные </a:t>
                      </a:r>
                      <a:r>
                        <a:rPr lang="ru-RU" sz="1400" dirty="0" err="1">
                          <a:solidFill>
                            <a:srgbClr val="0000FF"/>
                          </a:solidFill>
                          <a:latin typeface="+mn-lt"/>
                        </a:rPr>
                        <a:t>нанометрового</a:t>
                      </a:r>
                      <a:r>
                        <a:rPr lang="ru-RU" sz="1400" dirty="0">
                          <a:solidFill>
                            <a:srgbClr val="0000FF"/>
                          </a:solidFill>
                          <a:latin typeface="+mn-lt"/>
                        </a:rPr>
                        <a:t> диапазона с трапецеидальным профилем элементов. Методика поверки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marL="2766" marR="2766" marT="2766" marB="27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E0"/>
                    </a:solidFill>
                  </a:tcPr>
                </a:tc>
              </a:tr>
              <a:tr h="413532"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rgbClr val="0000FF"/>
                          </a:solidFill>
                          <a:latin typeface="+mn-lt"/>
                        </a:rPr>
                        <a:t>ГОСТ Р 8.630—2007</a:t>
                      </a:r>
                      <a:r>
                        <a:rPr lang="ru-RU" sz="1400" dirty="0">
                          <a:solidFill>
                            <a:srgbClr val="0000FF"/>
                          </a:solidFill>
                          <a:latin typeface="+mn-lt"/>
                        </a:rPr>
                        <a:t> ГСИ. Микроскопы сканирующие зондовые атомно-силовые. Методика поверки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marL="2766" marR="2766" marT="2766" marB="27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E0"/>
                    </a:solidFill>
                  </a:tcPr>
                </a:tc>
              </a:tr>
              <a:tr h="427317"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rgbClr val="0000FF"/>
                          </a:solidFill>
                          <a:latin typeface="+mn-lt"/>
                        </a:rPr>
                        <a:t>ГОСТ Р 8.631—2007</a:t>
                      </a:r>
                      <a:r>
                        <a:rPr lang="ru-RU" sz="1400" dirty="0">
                          <a:solidFill>
                            <a:srgbClr val="0000FF"/>
                          </a:solidFill>
                          <a:latin typeface="+mn-lt"/>
                        </a:rPr>
                        <a:t> ГСИ. Микроскопы электронные растровые. </a:t>
                      </a:r>
                      <a:r>
                        <a:rPr lang="en-US" sz="1400" dirty="0" err="1">
                          <a:solidFill>
                            <a:srgbClr val="0000FF"/>
                          </a:solidFill>
                          <a:latin typeface="+mn-lt"/>
                        </a:rPr>
                        <a:t>Методика</a:t>
                      </a:r>
                      <a:r>
                        <a:rPr lang="en-US" sz="1400" dirty="0">
                          <a:solidFill>
                            <a:srgbClr val="0000FF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FF"/>
                          </a:solidFill>
                          <a:latin typeface="+mn-lt"/>
                        </a:rPr>
                        <a:t>поверки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marL="2766" marR="2766" marT="2766" marB="27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E0"/>
                    </a:solidFill>
                  </a:tcPr>
                </a:tc>
              </a:tr>
              <a:tr h="402947"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rgbClr val="0000FF"/>
                          </a:solidFill>
                          <a:latin typeface="+mn-lt"/>
                        </a:rPr>
                        <a:t>ГОСТ Р 8.635—2007</a:t>
                      </a:r>
                      <a:r>
                        <a:rPr lang="ru-RU" sz="1400" dirty="0">
                          <a:solidFill>
                            <a:srgbClr val="0000FF"/>
                          </a:solidFill>
                          <a:latin typeface="+mn-lt"/>
                        </a:rPr>
                        <a:t> ГСИ. Микроскопы сканирующие зондовые атомно-силовые. </a:t>
                      </a:r>
                      <a:r>
                        <a:rPr lang="en-US" sz="1400" dirty="0" err="1">
                          <a:solidFill>
                            <a:srgbClr val="0000FF"/>
                          </a:solidFill>
                          <a:latin typeface="+mn-lt"/>
                        </a:rPr>
                        <a:t>Методика</a:t>
                      </a:r>
                      <a:r>
                        <a:rPr lang="en-US" sz="1400" dirty="0">
                          <a:solidFill>
                            <a:srgbClr val="0000FF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FF"/>
                          </a:solidFill>
                          <a:latin typeface="+mn-lt"/>
                        </a:rPr>
                        <a:t>калибровки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marL="2766" marR="2766" marT="2766" marB="27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E0"/>
                    </a:solidFill>
                  </a:tcPr>
                </a:tc>
              </a:tr>
              <a:tr h="360780"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rgbClr val="0000FF"/>
                          </a:solidFill>
                          <a:latin typeface="+mn-lt"/>
                        </a:rPr>
                        <a:t>ГОСТ Р 8.636—2007</a:t>
                      </a:r>
                      <a:r>
                        <a:rPr lang="ru-RU" sz="1400" dirty="0">
                          <a:solidFill>
                            <a:srgbClr val="0000FF"/>
                          </a:solidFill>
                          <a:latin typeface="+mn-lt"/>
                        </a:rPr>
                        <a:t> ГСИ. Микроскопы электронные растровые. </a:t>
                      </a:r>
                      <a:r>
                        <a:rPr lang="en-US" sz="1400" dirty="0" err="1">
                          <a:solidFill>
                            <a:srgbClr val="0000FF"/>
                          </a:solidFill>
                          <a:latin typeface="+mn-lt"/>
                        </a:rPr>
                        <a:t>Методика</a:t>
                      </a:r>
                      <a:r>
                        <a:rPr lang="en-US" sz="1400" dirty="0">
                          <a:solidFill>
                            <a:srgbClr val="0000FF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FF"/>
                          </a:solidFill>
                          <a:latin typeface="+mn-lt"/>
                        </a:rPr>
                        <a:t>калибровки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marL="2766" marR="2766" marT="2766" marB="27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E0"/>
                    </a:solidFill>
                  </a:tcPr>
                </a:tc>
              </a:tr>
              <a:tr h="587143"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rgbClr val="0000FF"/>
                          </a:solidFill>
                          <a:latin typeface="+mn-lt"/>
                        </a:rPr>
                        <a:t>ГОСТ Р 8.644—2008</a:t>
                      </a:r>
                      <a:r>
                        <a:rPr lang="ru-RU" sz="1400" dirty="0">
                          <a:solidFill>
                            <a:srgbClr val="0000FF"/>
                          </a:solidFill>
                          <a:latin typeface="+mn-lt"/>
                        </a:rPr>
                        <a:t> ГСИ. Меры рельефные </a:t>
                      </a:r>
                      <a:r>
                        <a:rPr lang="ru-RU" sz="1400" dirty="0" err="1">
                          <a:solidFill>
                            <a:srgbClr val="0000FF"/>
                          </a:solidFill>
                          <a:latin typeface="+mn-lt"/>
                        </a:rPr>
                        <a:t>нанометрового</a:t>
                      </a:r>
                      <a:r>
                        <a:rPr lang="ru-RU" sz="1400" dirty="0">
                          <a:solidFill>
                            <a:srgbClr val="0000FF"/>
                          </a:solidFill>
                          <a:latin typeface="+mn-lt"/>
                        </a:rPr>
                        <a:t> диапазона с трапецеидальным профилем элементов. </a:t>
                      </a:r>
                      <a:r>
                        <a:rPr lang="en-US" sz="1400" dirty="0" err="1">
                          <a:solidFill>
                            <a:srgbClr val="0000FF"/>
                          </a:solidFill>
                          <a:latin typeface="+mn-lt"/>
                        </a:rPr>
                        <a:t>Методика</a:t>
                      </a:r>
                      <a:r>
                        <a:rPr lang="en-US" sz="1400" dirty="0">
                          <a:solidFill>
                            <a:srgbClr val="0000FF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FF"/>
                          </a:solidFill>
                          <a:latin typeface="+mn-lt"/>
                        </a:rPr>
                        <a:t>калибровки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marL="2766" marR="2766" marT="2766" marB="27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E0"/>
                    </a:solidFill>
                  </a:tcPr>
                </a:tc>
              </a:tr>
              <a:tr h="606514"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rgbClr val="0000FF"/>
                          </a:solidFill>
                          <a:latin typeface="+mn-lt"/>
                        </a:rPr>
                        <a:t>ГОСТ Р 8.696—2010</a:t>
                      </a:r>
                      <a:r>
                        <a:rPr lang="ru-RU" sz="1400" dirty="0">
                          <a:solidFill>
                            <a:srgbClr val="0000FF"/>
                          </a:solidFill>
                          <a:latin typeface="+mn-lt"/>
                        </a:rPr>
                        <a:t> ГСИ. Межплоскостные расстояния в кристаллах и распределение интенсивностей в дифракционных картинах. Методика выполнения измерений с помощью электронного </a:t>
                      </a:r>
                      <a:r>
                        <a:rPr lang="ru-RU" sz="1400" dirty="0" err="1">
                          <a:solidFill>
                            <a:srgbClr val="0000FF"/>
                          </a:solidFill>
                          <a:latin typeface="+mn-lt"/>
                        </a:rPr>
                        <a:t>дифрактометра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marL="2766" marR="2766" marT="2766" marB="27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E0"/>
                    </a:solidFill>
                  </a:tcPr>
                </a:tc>
              </a:tr>
              <a:tr h="606513"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rgbClr val="0000FF"/>
                          </a:solidFill>
                          <a:latin typeface="+mn-lt"/>
                        </a:rPr>
                        <a:t>ГОСТ Р 8.697—2010</a:t>
                      </a:r>
                      <a:r>
                        <a:rPr lang="ru-RU" sz="1400" dirty="0">
                          <a:solidFill>
                            <a:srgbClr val="0000FF"/>
                          </a:solidFill>
                          <a:latin typeface="+mn-lt"/>
                        </a:rPr>
                        <a:t> ГСИ. Межплоскостные расстояния в кристаллах. Методика выполнения измерений с помощью просвечивающего электронного микроскопа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marL="2766" marR="2766" marT="2766" marB="27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E0"/>
                    </a:solidFill>
                  </a:tcPr>
                </a:tc>
              </a:tr>
              <a:tr h="578945"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rgbClr val="0000FF"/>
                          </a:solidFill>
                          <a:latin typeface="+mn-lt"/>
                        </a:rPr>
                        <a:t>ГОСТ Р 8.698—2010</a:t>
                      </a:r>
                      <a:r>
                        <a:rPr lang="ru-RU" sz="1400" dirty="0">
                          <a:solidFill>
                            <a:srgbClr val="0000FF"/>
                          </a:solidFill>
                          <a:latin typeface="+mn-lt"/>
                        </a:rPr>
                        <a:t> ГСИ. Размерные параметры </a:t>
                      </a:r>
                      <a:r>
                        <a:rPr lang="ru-RU" sz="1400" dirty="0" err="1">
                          <a:solidFill>
                            <a:srgbClr val="0000FF"/>
                          </a:solidFill>
                          <a:latin typeface="+mn-lt"/>
                        </a:rPr>
                        <a:t>наночастиц</a:t>
                      </a:r>
                      <a:r>
                        <a:rPr lang="ru-RU" sz="1400" dirty="0">
                          <a:solidFill>
                            <a:srgbClr val="0000FF"/>
                          </a:solidFill>
                          <a:latin typeface="+mn-lt"/>
                        </a:rPr>
                        <a:t> и тонких пленок. Методика выполнения измерений с помощью </a:t>
                      </a:r>
                      <a:r>
                        <a:rPr lang="ru-RU" sz="1400" dirty="0" err="1">
                          <a:solidFill>
                            <a:srgbClr val="0000FF"/>
                          </a:solidFill>
                          <a:latin typeface="+mn-lt"/>
                        </a:rPr>
                        <a:t>малоуглового</a:t>
                      </a:r>
                      <a:r>
                        <a:rPr lang="ru-RU" sz="1400" dirty="0">
                          <a:solidFill>
                            <a:srgbClr val="0000FF"/>
                          </a:solidFill>
                          <a:latin typeface="+mn-lt"/>
                        </a:rPr>
                        <a:t> рентгеновского </a:t>
                      </a:r>
                      <a:r>
                        <a:rPr lang="ru-RU" sz="1400" dirty="0" err="1">
                          <a:solidFill>
                            <a:srgbClr val="0000FF"/>
                          </a:solidFill>
                          <a:latin typeface="+mn-lt"/>
                        </a:rPr>
                        <a:t>дифрактометра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marL="2766" marR="2766" marT="2766" marB="27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E0"/>
                    </a:solidFill>
                  </a:tcPr>
                </a:tc>
              </a:tr>
              <a:tr h="712442"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rgbClr val="0000FF"/>
                          </a:solidFill>
                          <a:latin typeface="+mn-lt"/>
                        </a:rPr>
                        <a:t>ГОСТ Р</a:t>
                      </a:r>
                      <a:r>
                        <a:rPr lang="ru-RU" sz="1400" dirty="0">
                          <a:solidFill>
                            <a:srgbClr val="0000FF"/>
                          </a:solidFill>
                          <a:latin typeface="+mn-lt"/>
                        </a:rPr>
                        <a:t> </a:t>
                      </a:r>
                      <a:r>
                        <a:rPr lang="ru-RU" sz="1400" b="1" dirty="0">
                          <a:solidFill>
                            <a:srgbClr val="0000FF"/>
                          </a:solidFill>
                          <a:latin typeface="+mn-lt"/>
                        </a:rPr>
                        <a:t>8.700—2010</a:t>
                      </a:r>
                      <a:r>
                        <a:rPr lang="ru-RU" sz="1400" dirty="0">
                          <a:solidFill>
                            <a:srgbClr val="0000FF"/>
                          </a:solidFill>
                          <a:latin typeface="+mn-lt"/>
                        </a:rPr>
                        <a:t> ГСИ. Методика измерений эффективной высоты шероховатости поверхности с помощью сканирующего зондового атомно-силового микроскопа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marL="2766" marR="2766" marT="2766" marB="27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E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66444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азвание 1"/>
          <p:cNvSpPr txBox="1">
            <a:spLocks/>
          </p:cNvSpPr>
          <p:nvPr/>
        </p:nvSpPr>
        <p:spPr>
          <a:xfrm>
            <a:off x="1352748" y="1930400"/>
            <a:ext cx="7161860" cy="4495800"/>
          </a:xfrm>
          <a:prstGeom prst="rect">
            <a:avLst/>
          </a:prstGeom>
        </p:spPr>
        <p:txBody>
          <a:bodyPr vert="horz" lIns="104927" tIns="52464" rIns="104927" bIns="52464" rtlCol="0" anchor="ctr">
            <a:normAutofit/>
          </a:bodyPr>
          <a:lstStyle>
            <a:lvl1pPr algn="ctr" defTabSz="524637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13" name="Название 1"/>
          <p:cNvSpPr txBox="1">
            <a:spLocks/>
          </p:cNvSpPr>
          <p:nvPr/>
        </p:nvSpPr>
        <p:spPr>
          <a:xfrm>
            <a:off x="1352748" y="1928464"/>
            <a:ext cx="3794733" cy="4497736"/>
          </a:xfrm>
          <a:prstGeom prst="rect">
            <a:avLst/>
          </a:prstGeom>
        </p:spPr>
        <p:txBody>
          <a:bodyPr vert="horz" lIns="104927" tIns="52464" rIns="104927" bIns="52464" rtlCol="0" anchor="ctr">
            <a:normAutofit/>
          </a:bodyPr>
          <a:lstStyle>
            <a:lvl1pPr algn="ctr" defTabSz="524637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200" dirty="0">
              <a:latin typeface="Arial"/>
              <a:cs typeface="Arial"/>
            </a:endParaRPr>
          </a:p>
        </p:txBody>
      </p:sp>
      <p:sp>
        <p:nvSpPr>
          <p:cNvPr id="18" name="Содержимое 14"/>
          <p:cNvSpPr txBox="1">
            <a:spLocks/>
          </p:cNvSpPr>
          <p:nvPr/>
        </p:nvSpPr>
        <p:spPr>
          <a:xfrm>
            <a:off x="2775078" y="2184400"/>
            <a:ext cx="3959011" cy="4825397"/>
          </a:xfrm>
          <a:prstGeom prst="rect">
            <a:avLst/>
          </a:prstGeom>
        </p:spPr>
        <p:txBody>
          <a:bodyPr vert="horz" lIns="104927" tIns="52464" rIns="104927" bIns="52464" rtlCol="0">
            <a:normAutofit/>
          </a:bodyPr>
          <a:lstStyle>
            <a:lvl1pPr marL="393478" indent="-393478" algn="l" defTabSz="524637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52535" indent="-327898" algn="l" defTabSz="524637" rtl="0" eaLnBrk="1" latinLnBrk="0" hangingPunct="1">
              <a:spcBef>
                <a:spcPct val="20000"/>
              </a:spcBef>
              <a:buFont typeface="Arial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1593" indent="-262319" algn="l" defTabSz="524637" rtl="0" eaLnBrk="1" latinLnBrk="0" hangingPunct="1">
              <a:spcBef>
                <a:spcPct val="2000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36230" indent="-262319" algn="l" defTabSz="524637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60867" indent="-262319" algn="l" defTabSz="524637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85504" indent="-262319" algn="l" defTabSz="524637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10141" indent="-262319" algn="l" defTabSz="524637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34778" indent="-262319" algn="l" defTabSz="524637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59415" indent="-262319" algn="l" defTabSz="524637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 typeface="Arial"/>
              <a:buNone/>
            </a:pPr>
            <a:endParaRPr lang="ru-RU" sz="1400" dirty="0">
              <a:latin typeface="Arial"/>
              <a:cs typeface="Arial"/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31F3E-F055-7C44-A880-066B490B5739}" type="slidenum">
              <a:rPr lang="ru-RU" smtClean="0">
                <a:solidFill>
                  <a:schemeClr val="bg1"/>
                </a:solidFill>
              </a:rPr>
              <a:pPr/>
              <a:t>17</a:t>
            </a:fld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" name="Picture 2" descr="C:\Users\Natalya.Malhotra\Documents\Новый брендбук\eNano_blanks\border\eNano_border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5931" y="1035780"/>
            <a:ext cx="4313832" cy="63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Natalya.Malhotra\Documents\Новый брендбук\eNano_blanks\border\eNano_border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548" y="1035779"/>
            <a:ext cx="4313903" cy="63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Natalya.Malhotra\Documents\Новый брендбук\eNANO logo new\enano logo 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76" y="350095"/>
            <a:ext cx="1301227" cy="74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887103" y="1282891"/>
            <a:ext cx="9372671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>
              <a:lnSpc>
                <a:spcPct val="150000"/>
              </a:lnSpc>
            </a:pPr>
            <a:r>
              <a:rPr lang="ru-RU" sz="2000" b="1" dirty="0" err="1" smtClean="0">
                <a:solidFill>
                  <a:srgbClr val="0070C0"/>
                </a:solidFill>
                <a:ea typeface="Calibri" pitchFamily="34" charset="0"/>
                <a:cs typeface="Arial" charset="0"/>
              </a:rPr>
              <a:t>Наноиндустрия</a:t>
            </a:r>
            <a:r>
              <a:rPr lang="ru-RU" sz="2000" b="1" dirty="0" smtClean="0">
                <a:solidFill>
                  <a:srgbClr val="0070C0"/>
                </a:solidFill>
                <a:ea typeface="Calibri" pitchFamily="34" charset="0"/>
                <a:cs typeface="Arial" charset="0"/>
              </a:rPr>
              <a:t> – это интегрированный комплекс производственных, научных, образовательных и финансовых организаций различных форм собственности, осуществляющих целенаправленную деятельность по созданию интеллектуальной и промышленной конкурентоспособной продукции, относящейся к сфере </a:t>
            </a:r>
            <a:r>
              <a:rPr lang="ru-RU" sz="2000" b="1" dirty="0" err="1" smtClean="0">
                <a:solidFill>
                  <a:srgbClr val="0070C0"/>
                </a:solidFill>
                <a:ea typeface="Calibri" pitchFamily="34" charset="0"/>
                <a:cs typeface="Arial" charset="0"/>
              </a:rPr>
              <a:t>нанотехнологий</a:t>
            </a:r>
            <a:r>
              <a:rPr lang="ru-RU" sz="1400" b="1" dirty="0" smtClean="0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  <a:t>.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87102" y="4487208"/>
            <a:ext cx="937267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>
              <a:lnSpc>
                <a:spcPct val="150000"/>
              </a:lnSpc>
            </a:pPr>
            <a:r>
              <a:rPr lang="ru-RU" sz="2000" b="1" dirty="0" smtClean="0">
                <a:solidFill>
                  <a:srgbClr val="0070C0"/>
                </a:solidFill>
                <a:ea typeface="Calibri" pitchFamily="34" charset="0"/>
                <a:cs typeface="Arial" charset="0"/>
              </a:rPr>
              <a:t>Всего ОАО «РОСНАНО» профинансировано  105 проектов общим бюджетом более 500 млрд. руб., в том числе 80 производственных проектов, запущено 60 производств, 12 </a:t>
            </a:r>
            <a:r>
              <a:rPr lang="ru-RU" sz="2000" b="1" dirty="0" err="1" smtClean="0">
                <a:solidFill>
                  <a:srgbClr val="0070C0"/>
                </a:solidFill>
                <a:ea typeface="Calibri" pitchFamily="34" charset="0"/>
                <a:cs typeface="Arial" charset="0"/>
              </a:rPr>
              <a:t>наноцентров</a:t>
            </a:r>
            <a:r>
              <a:rPr lang="ru-RU" sz="2000" b="1" dirty="0" smtClean="0">
                <a:solidFill>
                  <a:srgbClr val="0070C0"/>
                </a:solidFill>
                <a:ea typeface="Calibri" pitchFamily="34" charset="0"/>
                <a:cs typeface="Arial" charset="0"/>
              </a:rPr>
              <a:t>, объем продаж портфельных компаний РОСНАНО составил более 227 млрд. руб..</a:t>
            </a:r>
            <a:endParaRPr lang="ru-RU" sz="2000" b="1" dirty="0">
              <a:solidFill>
                <a:srgbClr val="0070C0"/>
              </a:solidFill>
              <a:ea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6444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азвание 1"/>
          <p:cNvSpPr txBox="1">
            <a:spLocks/>
          </p:cNvSpPr>
          <p:nvPr/>
        </p:nvSpPr>
        <p:spPr>
          <a:xfrm>
            <a:off x="1748540" y="1930400"/>
            <a:ext cx="7161860" cy="4495800"/>
          </a:xfrm>
          <a:prstGeom prst="rect">
            <a:avLst/>
          </a:prstGeom>
        </p:spPr>
        <p:txBody>
          <a:bodyPr vert="horz" lIns="104927" tIns="52464" rIns="104927" bIns="52464" rtlCol="0" anchor="ctr">
            <a:normAutofit/>
          </a:bodyPr>
          <a:lstStyle>
            <a:lvl1pPr algn="ctr" defTabSz="524637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13" name="Название 1"/>
          <p:cNvSpPr txBox="1">
            <a:spLocks/>
          </p:cNvSpPr>
          <p:nvPr/>
        </p:nvSpPr>
        <p:spPr>
          <a:xfrm>
            <a:off x="1748540" y="1928464"/>
            <a:ext cx="3794733" cy="4497736"/>
          </a:xfrm>
          <a:prstGeom prst="rect">
            <a:avLst/>
          </a:prstGeom>
        </p:spPr>
        <p:txBody>
          <a:bodyPr vert="horz" lIns="104927" tIns="52464" rIns="104927" bIns="52464" rtlCol="0" anchor="ctr">
            <a:normAutofit/>
          </a:bodyPr>
          <a:lstStyle>
            <a:lvl1pPr algn="ctr" defTabSz="524637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200" dirty="0">
              <a:latin typeface="Arial"/>
              <a:cs typeface="Arial"/>
            </a:endParaRPr>
          </a:p>
        </p:txBody>
      </p:sp>
      <p:sp>
        <p:nvSpPr>
          <p:cNvPr id="18" name="Содержимое 14"/>
          <p:cNvSpPr txBox="1">
            <a:spLocks/>
          </p:cNvSpPr>
          <p:nvPr/>
        </p:nvSpPr>
        <p:spPr>
          <a:xfrm>
            <a:off x="3170870" y="2184400"/>
            <a:ext cx="3959011" cy="4825397"/>
          </a:xfrm>
          <a:prstGeom prst="rect">
            <a:avLst/>
          </a:prstGeom>
        </p:spPr>
        <p:txBody>
          <a:bodyPr vert="horz" lIns="104927" tIns="52464" rIns="104927" bIns="52464" rtlCol="0">
            <a:normAutofit/>
          </a:bodyPr>
          <a:lstStyle>
            <a:lvl1pPr marL="393478" indent="-393478" algn="l" defTabSz="524637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52535" indent="-327898" algn="l" defTabSz="524637" rtl="0" eaLnBrk="1" latinLnBrk="0" hangingPunct="1">
              <a:spcBef>
                <a:spcPct val="20000"/>
              </a:spcBef>
              <a:buFont typeface="Arial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1593" indent="-262319" algn="l" defTabSz="524637" rtl="0" eaLnBrk="1" latinLnBrk="0" hangingPunct="1">
              <a:spcBef>
                <a:spcPct val="2000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36230" indent="-262319" algn="l" defTabSz="524637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60867" indent="-262319" algn="l" defTabSz="524637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85504" indent="-262319" algn="l" defTabSz="524637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10141" indent="-262319" algn="l" defTabSz="524637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34778" indent="-262319" algn="l" defTabSz="524637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59415" indent="-262319" algn="l" defTabSz="524637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 typeface="Arial"/>
              <a:buNone/>
            </a:pPr>
            <a:endParaRPr lang="ru-RU" sz="1400" dirty="0">
              <a:latin typeface="Arial"/>
              <a:cs typeface="Arial"/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31F3E-F055-7C44-A880-066B490B5739}" type="slidenum">
              <a:rPr lang="ru-RU" smtClean="0">
                <a:solidFill>
                  <a:schemeClr val="bg1"/>
                </a:solidFill>
              </a:rPr>
              <a:pPr/>
              <a:t>18</a:t>
            </a:fld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" name="Picture 2" descr="C:\Users\Natalya.Malhotra\Documents\Новый брендбук\eNano_blanks\border\eNano_border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5931" y="1035780"/>
            <a:ext cx="4313832" cy="63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Natalya.Malhotra\Documents\Новый брендбук\eNano_blanks\border\eNano_border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2252" y="1035779"/>
            <a:ext cx="4313903" cy="63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Natalya.Malhotra\Documents\Новый брендбук\eNANO logo new\enano logo 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76" y="350095"/>
            <a:ext cx="1301227" cy="74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910700" y="1364777"/>
            <a:ext cx="85707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b="1" i="1" dirty="0" smtClean="0">
                <a:solidFill>
                  <a:schemeClr val="hlink"/>
                </a:solidFill>
                <a:latin typeface="Arial Narrow" pitchFamily="34" charset="0"/>
              </a:rPr>
              <a:t>НЕЛЬЗЯ ИЗМЕРИТЬ – НЕВОЗМОЖНО СОЗДАТЬ</a:t>
            </a:r>
            <a:endParaRPr lang="ru-RU" dirty="0"/>
          </a:p>
        </p:txBody>
      </p:sp>
      <p:sp>
        <p:nvSpPr>
          <p:cNvPr id="12" name="AutoShape 10"/>
          <p:cNvSpPr>
            <a:spLocks noChangeArrowheads="1"/>
          </p:cNvSpPr>
          <p:nvPr/>
        </p:nvSpPr>
        <p:spPr bwMode="auto">
          <a:xfrm rot="2336367">
            <a:off x="2523649" y="2318992"/>
            <a:ext cx="2363449" cy="2251773"/>
          </a:xfrm>
          <a:prstGeom prst="roundRect">
            <a:avLst>
              <a:gd name="adj" fmla="val 16667"/>
            </a:avLst>
          </a:prstGeom>
          <a:solidFill>
            <a:srgbClr val="FF99CC">
              <a:alpha val="36862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altLang="ru-RU" sz="2000" b="1" dirty="0">
              <a:solidFill>
                <a:schemeClr val="hlink"/>
              </a:solidFill>
            </a:endParaRPr>
          </a:p>
        </p:txBody>
      </p:sp>
      <p:sp>
        <p:nvSpPr>
          <p:cNvPr id="15" name="AutoShape 12"/>
          <p:cNvSpPr>
            <a:spLocks noChangeArrowheads="1"/>
          </p:cNvSpPr>
          <p:nvPr/>
        </p:nvSpPr>
        <p:spPr bwMode="auto">
          <a:xfrm rot="2336367">
            <a:off x="5065047" y="2239928"/>
            <a:ext cx="2371269" cy="2543742"/>
          </a:xfrm>
          <a:prstGeom prst="roundRect">
            <a:avLst>
              <a:gd name="adj" fmla="val 16667"/>
            </a:avLst>
          </a:prstGeom>
          <a:solidFill>
            <a:srgbClr val="33CCCC">
              <a:alpha val="36862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695339" y="3111691"/>
            <a:ext cx="18337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000" b="1" dirty="0" smtClean="0">
                <a:solidFill>
                  <a:schemeClr val="hlink"/>
                </a:solidFill>
              </a:rPr>
              <a:t>метрология</a:t>
            </a:r>
            <a:endParaRPr lang="ru-RU" altLang="ru-RU" sz="2000" b="1" dirty="0">
              <a:solidFill>
                <a:schemeClr val="hlink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299124" y="3111690"/>
            <a:ext cx="20570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000" b="1" dirty="0" smtClean="0">
                <a:solidFill>
                  <a:srgbClr val="FF0000"/>
                </a:solidFill>
              </a:rPr>
              <a:t>стандартизация</a:t>
            </a:r>
            <a:endParaRPr lang="ru-RU" altLang="ru-RU" sz="2000" b="1" dirty="0">
              <a:solidFill>
                <a:srgbClr val="FF0000"/>
              </a:solidFill>
            </a:endParaRPr>
          </a:p>
        </p:txBody>
      </p:sp>
      <p:sp>
        <p:nvSpPr>
          <p:cNvPr id="19" name="Rectangle 9"/>
          <p:cNvSpPr>
            <a:spLocks noChangeArrowheads="1"/>
          </p:cNvSpPr>
          <p:nvPr/>
        </p:nvSpPr>
        <p:spPr bwMode="auto">
          <a:xfrm>
            <a:off x="935344" y="5246244"/>
            <a:ext cx="8140424" cy="1427510"/>
          </a:xfrm>
          <a:prstGeom prst="rect">
            <a:avLst/>
          </a:prstGeom>
          <a:solidFill>
            <a:schemeClr val="accent1">
              <a:alpha val="12157"/>
            </a:schemeClr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altLang="ru-RU" b="1" dirty="0" smtClean="0">
                <a:latin typeface="Calibri" pitchFamily="34" charset="0"/>
              </a:rPr>
              <a:t>Снижение себестоимости продукции</a:t>
            </a:r>
          </a:p>
          <a:p>
            <a:endParaRPr lang="ru-RU" altLang="ru-RU" dirty="0" smtClean="0">
              <a:latin typeface="Calibri" pitchFamily="34" charset="0"/>
            </a:endParaRPr>
          </a:p>
          <a:p>
            <a:r>
              <a:rPr lang="ru-RU" altLang="ru-RU" b="1" dirty="0" smtClean="0">
                <a:latin typeface="Calibri" pitchFamily="34" charset="0"/>
              </a:rPr>
              <a:t>Сокращение времени выхода новой продукции на рынок</a:t>
            </a:r>
          </a:p>
          <a:p>
            <a:endParaRPr lang="ru-RU" altLang="ru-RU" b="1" dirty="0">
              <a:latin typeface="Calibri" pitchFamily="34" charset="0"/>
            </a:endParaRPr>
          </a:p>
        </p:txBody>
      </p:sp>
      <p:sp>
        <p:nvSpPr>
          <p:cNvPr id="20" name="AutoShape 10"/>
          <p:cNvSpPr>
            <a:spLocks noChangeArrowheads="1"/>
          </p:cNvSpPr>
          <p:nvPr/>
        </p:nvSpPr>
        <p:spPr bwMode="auto">
          <a:xfrm rot="19945340">
            <a:off x="3751358" y="4809537"/>
            <a:ext cx="378185" cy="630670"/>
          </a:xfrm>
          <a:prstGeom prst="downArrow">
            <a:avLst>
              <a:gd name="adj1" fmla="val 50000"/>
              <a:gd name="adj2" fmla="val 37445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>
              <a:latin typeface="Calibri" pitchFamily="34" charset="0"/>
            </a:endParaRPr>
          </a:p>
        </p:txBody>
      </p:sp>
      <p:sp>
        <p:nvSpPr>
          <p:cNvPr id="21" name="AutoShape 11"/>
          <p:cNvSpPr>
            <a:spLocks noChangeArrowheads="1"/>
          </p:cNvSpPr>
          <p:nvPr/>
        </p:nvSpPr>
        <p:spPr bwMode="auto">
          <a:xfrm rot="1744158">
            <a:off x="6047609" y="4813148"/>
            <a:ext cx="360363" cy="539750"/>
          </a:xfrm>
          <a:prstGeom prst="downArrow">
            <a:avLst>
              <a:gd name="adj1" fmla="val 50000"/>
              <a:gd name="adj2" fmla="val 37445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644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Название 1"/>
          <p:cNvSpPr txBox="1">
            <a:spLocks/>
          </p:cNvSpPr>
          <p:nvPr/>
        </p:nvSpPr>
        <p:spPr>
          <a:xfrm>
            <a:off x="1352748" y="1928464"/>
            <a:ext cx="3794733" cy="4497736"/>
          </a:xfrm>
          <a:prstGeom prst="rect">
            <a:avLst/>
          </a:prstGeom>
        </p:spPr>
        <p:txBody>
          <a:bodyPr vert="horz" lIns="104927" tIns="52464" rIns="104927" bIns="52464" rtlCol="0" anchor="ctr">
            <a:normAutofit/>
          </a:bodyPr>
          <a:lstStyle>
            <a:lvl1pPr algn="ctr" defTabSz="524637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200" dirty="0">
              <a:latin typeface="Arial"/>
              <a:cs typeface="Arial"/>
            </a:endParaRPr>
          </a:p>
        </p:txBody>
      </p:sp>
      <p:sp>
        <p:nvSpPr>
          <p:cNvPr id="18" name="Содержимое 14"/>
          <p:cNvSpPr txBox="1">
            <a:spLocks/>
          </p:cNvSpPr>
          <p:nvPr/>
        </p:nvSpPr>
        <p:spPr>
          <a:xfrm>
            <a:off x="2775078" y="2184400"/>
            <a:ext cx="3959011" cy="4825397"/>
          </a:xfrm>
          <a:prstGeom prst="rect">
            <a:avLst/>
          </a:prstGeom>
        </p:spPr>
        <p:txBody>
          <a:bodyPr vert="horz" lIns="104927" tIns="52464" rIns="104927" bIns="52464" rtlCol="0">
            <a:normAutofit/>
          </a:bodyPr>
          <a:lstStyle>
            <a:lvl1pPr marL="393478" indent="-393478" algn="l" defTabSz="524637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52535" indent="-327898" algn="l" defTabSz="524637" rtl="0" eaLnBrk="1" latinLnBrk="0" hangingPunct="1">
              <a:spcBef>
                <a:spcPct val="20000"/>
              </a:spcBef>
              <a:buFont typeface="Arial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1593" indent="-262319" algn="l" defTabSz="524637" rtl="0" eaLnBrk="1" latinLnBrk="0" hangingPunct="1">
              <a:spcBef>
                <a:spcPct val="2000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36230" indent="-262319" algn="l" defTabSz="524637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60867" indent="-262319" algn="l" defTabSz="524637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85504" indent="-262319" algn="l" defTabSz="524637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10141" indent="-262319" algn="l" defTabSz="524637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34778" indent="-262319" algn="l" defTabSz="524637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59415" indent="-262319" algn="l" defTabSz="524637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 typeface="Arial"/>
              <a:buNone/>
            </a:pPr>
            <a:endParaRPr lang="ru-RU" sz="1400" dirty="0">
              <a:latin typeface="Arial"/>
              <a:cs typeface="Arial"/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31F3E-F055-7C44-A880-066B490B5739}" type="slidenum">
              <a:rPr lang="ru-RU" smtClean="0">
                <a:solidFill>
                  <a:schemeClr val="bg1"/>
                </a:solidFill>
              </a:rPr>
              <a:pPr/>
              <a:t>1</a:t>
            </a:fld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" name="Picture 2" descr="C:\Users\Natalya.Malhotra\Documents\Новый брендбук\eNano_blanks\border\eNano_border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5931" y="1035780"/>
            <a:ext cx="4313832" cy="63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Natalya.Malhotra\Documents\Новый брендбук\eNano_blanks\border\eNano_border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548" y="1035779"/>
            <a:ext cx="4313903" cy="63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Natalya.Malhotra\Documents\Новый брендбук\eNANO logo new\enano logo 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76" y="350095"/>
            <a:ext cx="1301227" cy="74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3234519" y="350095"/>
            <a:ext cx="412162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358775" algn="ctr" eaLnBrk="0" hangingPunct="0"/>
            <a:r>
              <a:rPr lang="ru-RU" b="1" dirty="0" smtClean="0">
                <a:solidFill>
                  <a:schemeClr val="tx2"/>
                </a:solidFill>
              </a:rPr>
              <a:t>Метрология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114032" y="1456856"/>
            <a:ext cx="418668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358775" algn="just" eaLnBrk="0" hangingPunct="0"/>
            <a:r>
              <a:rPr lang="ru-RU" sz="2400" b="1" dirty="0" smtClean="0">
                <a:solidFill>
                  <a:srgbClr val="0070C0"/>
                </a:solidFill>
                <a:cs typeface="Times New Roman" pitchFamily="18" charset="0"/>
              </a:rPr>
              <a:t>Метрология  -  Наука об измерениях, методах и средствах обеспечения их единства  и способах достижения требуемой точности</a:t>
            </a:r>
            <a:endParaRPr lang="ru-RU" sz="2400" b="1" dirty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30334" y="5435159"/>
            <a:ext cx="1026479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358775" algn="just" eaLnBrk="0" hangingPunct="0"/>
            <a:r>
              <a:rPr lang="ru-RU" sz="2400" b="1" dirty="0" smtClean="0">
                <a:solidFill>
                  <a:srgbClr val="0070C0"/>
                </a:solidFill>
                <a:cs typeface="Times New Roman" pitchFamily="18" charset="0"/>
              </a:rPr>
              <a:t>Практическая (прикладная) Метрология  -  </a:t>
            </a:r>
            <a:r>
              <a:rPr lang="ru-RU" sz="2400" b="1" dirty="0" smtClean="0">
                <a:solidFill>
                  <a:srgbClr val="0070C0"/>
                </a:solidFill>
              </a:rPr>
              <a:t>Раздел метрологии, предметом которого являются вопросы практического применения разработок теоретической метрологии и положений законодательной метрологии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C:\Users\yulia.osaulets\Desktop\4074_o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76" y="1450791"/>
            <a:ext cx="4929074" cy="3280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66444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5"/>
          <p:cNvSpPr>
            <a:spLocks noChangeArrowheads="1"/>
          </p:cNvSpPr>
          <p:nvPr/>
        </p:nvSpPr>
        <p:spPr bwMode="auto">
          <a:xfrm>
            <a:off x="721860" y="525199"/>
            <a:ext cx="3232429" cy="1349759"/>
          </a:xfrm>
          <a:prstGeom prst="rect">
            <a:avLst/>
          </a:prstGeom>
          <a:solidFill>
            <a:schemeClr val="accent1">
              <a:alpha val="7059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104927" tIns="52464" rIns="104927" bIns="52464" anchor="ctr"/>
          <a:lstStyle/>
          <a:p>
            <a:endParaRPr lang="ru-RU"/>
          </a:p>
        </p:txBody>
      </p:sp>
      <p:sp>
        <p:nvSpPr>
          <p:cNvPr id="23555" name="Rectangle 16"/>
          <p:cNvSpPr>
            <a:spLocks noChangeArrowheads="1"/>
          </p:cNvSpPr>
          <p:nvPr/>
        </p:nvSpPr>
        <p:spPr bwMode="auto">
          <a:xfrm>
            <a:off x="4464278" y="605728"/>
            <a:ext cx="6207988" cy="3573097"/>
          </a:xfrm>
          <a:prstGeom prst="rect">
            <a:avLst/>
          </a:prstGeom>
          <a:solidFill>
            <a:schemeClr val="accent1">
              <a:alpha val="9019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104927" tIns="52464" rIns="104927" bIns="52464" anchor="ctr"/>
          <a:lstStyle/>
          <a:p>
            <a:pPr eaLnBrk="0" hangingPunct="0">
              <a:spcAft>
                <a:spcPts val="1377"/>
              </a:spcAft>
            </a:pPr>
            <a:r>
              <a:rPr lang="ru-RU" b="1" dirty="0">
                <a:solidFill>
                  <a:srgbClr val="1F497D"/>
                </a:solidFill>
                <a:ea typeface="Calibri" pitchFamily="34" charset="0"/>
                <a:cs typeface="Arial" charset="0"/>
              </a:rPr>
              <a:t>● Средства измерений</a:t>
            </a:r>
            <a:endParaRPr lang="ru-RU" sz="700" b="1" dirty="0">
              <a:ea typeface="Calibri" pitchFamily="34" charset="0"/>
              <a:cs typeface="Arial" charset="0"/>
            </a:endParaRPr>
          </a:p>
          <a:p>
            <a:pPr eaLnBrk="0" hangingPunct="0">
              <a:spcAft>
                <a:spcPts val="1377"/>
              </a:spcAft>
            </a:pPr>
            <a:r>
              <a:rPr lang="ru-RU" b="1" dirty="0">
                <a:solidFill>
                  <a:srgbClr val="1F497D"/>
                </a:solidFill>
                <a:ea typeface="Calibri" pitchFamily="34" charset="0"/>
                <a:cs typeface="Arial" charset="0"/>
              </a:rPr>
              <a:t>●Методы измерений</a:t>
            </a:r>
            <a:endParaRPr lang="ru-RU" sz="700" b="1" dirty="0">
              <a:ea typeface="Calibri" pitchFamily="34" charset="0"/>
              <a:cs typeface="Arial" charset="0"/>
            </a:endParaRPr>
          </a:p>
          <a:p>
            <a:pPr eaLnBrk="0" hangingPunct="0">
              <a:spcAft>
                <a:spcPts val="1377"/>
              </a:spcAft>
            </a:pPr>
            <a:r>
              <a:rPr lang="ru-RU" b="1" dirty="0">
                <a:solidFill>
                  <a:srgbClr val="1F497D"/>
                </a:solidFill>
                <a:ea typeface="Calibri" pitchFamily="34" charset="0"/>
                <a:cs typeface="Arial" charset="0"/>
              </a:rPr>
              <a:t>●Методы калибровки</a:t>
            </a:r>
            <a:endParaRPr lang="ru-RU" sz="700" b="1" dirty="0">
              <a:ea typeface="Calibri" pitchFamily="34" charset="0"/>
              <a:cs typeface="Arial" charset="0"/>
            </a:endParaRPr>
          </a:p>
          <a:p>
            <a:pPr eaLnBrk="0" hangingPunct="0">
              <a:spcAft>
                <a:spcPts val="1377"/>
              </a:spcAft>
            </a:pPr>
            <a:r>
              <a:rPr lang="ru-RU" b="1" dirty="0">
                <a:solidFill>
                  <a:srgbClr val="1F497D"/>
                </a:solidFill>
                <a:ea typeface="Calibri" pitchFamily="34" charset="0"/>
                <a:cs typeface="Arial" charset="0"/>
              </a:rPr>
              <a:t>●Стандартные образцы</a:t>
            </a:r>
            <a:endParaRPr lang="ru-RU" sz="700" b="1" dirty="0">
              <a:ea typeface="Calibri" pitchFamily="34" charset="0"/>
              <a:cs typeface="Arial" charset="0"/>
            </a:endParaRPr>
          </a:p>
          <a:p>
            <a:pPr eaLnBrk="0" hangingPunct="0">
              <a:spcAft>
                <a:spcPts val="1377"/>
              </a:spcAft>
            </a:pPr>
            <a:r>
              <a:rPr lang="ru-RU" b="1" dirty="0">
                <a:solidFill>
                  <a:srgbClr val="1F497D"/>
                </a:solidFill>
                <a:ea typeface="Calibri" pitchFamily="34" charset="0"/>
                <a:cs typeface="Arial" charset="0"/>
              </a:rPr>
              <a:t>●Контроль технологического процесса</a:t>
            </a:r>
            <a:endParaRPr lang="ru-RU" sz="700" b="1" dirty="0">
              <a:ea typeface="Calibri" pitchFamily="34" charset="0"/>
              <a:cs typeface="Arial" charset="0"/>
            </a:endParaRPr>
          </a:p>
          <a:p>
            <a:pPr eaLnBrk="0" hangingPunct="0">
              <a:spcAft>
                <a:spcPts val="1377"/>
              </a:spcAft>
            </a:pPr>
            <a:r>
              <a:rPr lang="ru-RU" b="1" dirty="0">
                <a:solidFill>
                  <a:srgbClr val="1F497D"/>
                </a:solidFill>
                <a:ea typeface="Calibri" pitchFamily="34" charset="0"/>
                <a:cs typeface="Arial" charset="0"/>
              </a:rPr>
              <a:t>●Контроль параметров среды</a:t>
            </a:r>
            <a:endParaRPr lang="ru-RU" b="1" dirty="0">
              <a:ea typeface="Calibri" pitchFamily="34" charset="0"/>
              <a:cs typeface="Arial" charset="0"/>
            </a:endParaRPr>
          </a:p>
        </p:txBody>
      </p:sp>
      <p:sp>
        <p:nvSpPr>
          <p:cNvPr id="23556" name="AutoShape 21"/>
          <p:cNvSpPr>
            <a:spLocks noChangeArrowheads="1"/>
          </p:cNvSpPr>
          <p:nvPr/>
        </p:nvSpPr>
        <p:spPr bwMode="auto">
          <a:xfrm>
            <a:off x="2508695" y="1874958"/>
            <a:ext cx="254994" cy="2620737"/>
          </a:xfrm>
          <a:prstGeom prst="downArrow">
            <a:avLst>
              <a:gd name="adj1" fmla="val 50000"/>
              <a:gd name="adj2" fmla="val 275184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4927" tIns="52464" rIns="104927" bIns="52464" anchor="ctr"/>
          <a:lstStyle/>
          <a:p>
            <a:endParaRPr lang="ru-RU"/>
          </a:p>
        </p:txBody>
      </p:sp>
      <p:sp>
        <p:nvSpPr>
          <p:cNvPr id="23557" name="AutoShape 22"/>
          <p:cNvSpPr>
            <a:spLocks noChangeArrowheads="1"/>
          </p:cNvSpPr>
          <p:nvPr/>
        </p:nvSpPr>
        <p:spPr bwMode="auto">
          <a:xfrm rot="-2056203">
            <a:off x="3783668" y="1717398"/>
            <a:ext cx="318743" cy="1605354"/>
          </a:xfrm>
          <a:prstGeom prst="upDownArrow">
            <a:avLst>
              <a:gd name="adj1" fmla="val 50000"/>
              <a:gd name="adj2" fmla="val 107882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4927" tIns="52464" rIns="104927" bIns="52464" anchor="ctr"/>
          <a:lstStyle/>
          <a:p>
            <a:endParaRPr lang="ru-RU"/>
          </a:p>
        </p:txBody>
      </p:sp>
      <p:sp>
        <p:nvSpPr>
          <p:cNvPr id="23558" name="Line 19"/>
          <p:cNvSpPr>
            <a:spLocks noChangeShapeType="1"/>
          </p:cNvSpPr>
          <p:nvPr/>
        </p:nvSpPr>
        <p:spPr bwMode="auto">
          <a:xfrm>
            <a:off x="5060515" y="4576225"/>
            <a:ext cx="0" cy="633739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lIns="104927" tIns="52464" rIns="104927" bIns="52464"/>
          <a:lstStyle/>
          <a:p>
            <a:endParaRPr lang="ru-RU"/>
          </a:p>
        </p:txBody>
      </p:sp>
      <p:sp>
        <p:nvSpPr>
          <p:cNvPr id="23559" name="Line 18"/>
          <p:cNvSpPr>
            <a:spLocks noChangeShapeType="1"/>
          </p:cNvSpPr>
          <p:nvPr/>
        </p:nvSpPr>
        <p:spPr bwMode="auto">
          <a:xfrm>
            <a:off x="1318097" y="4576225"/>
            <a:ext cx="0" cy="633739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lIns="104927" tIns="52464" rIns="104927" bIns="52464"/>
          <a:lstStyle/>
          <a:p>
            <a:endParaRPr lang="ru-RU"/>
          </a:p>
        </p:txBody>
      </p:sp>
      <p:sp>
        <p:nvSpPr>
          <p:cNvPr id="23560" name="Line 20"/>
          <p:cNvSpPr>
            <a:spLocks noChangeShapeType="1"/>
          </p:cNvSpPr>
          <p:nvPr/>
        </p:nvSpPr>
        <p:spPr bwMode="auto">
          <a:xfrm>
            <a:off x="9481668" y="4576225"/>
            <a:ext cx="0" cy="476179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lIns="104927" tIns="52464" rIns="104927" bIns="52464"/>
          <a:lstStyle/>
          <a:p>
            <a:endParaRPr lang="ru-RU"/>
          </a:p>
        </p:txBody>
      </p:sp>
      <p:sp>
        <p:nvSpPr>
          <p:cNvPr id="23561" name="Oval 9"/>
          <p:cNvSpPr>
            <a:spLocks noChangeArrowheads="1"/>
          </p:cNvSpPr>
          <p:nvPr/>
        </p:nvSpPr>
        <p:spPr bwMode="auto">
          <a:xfrm>
            <a:off x="0" y="5209963"/>
            <a:ext cx="2679317" cy="1087160"/>
          </a:xfrm>
          <a:prstGeom prst="ellipse">
            <a:avLst/>
          </a:prstGeom>
          <a:solidFill>
            <a:srgbClr val="FF99CC">
              <a:alpha val="52156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04927" tIns="52464" rIns="104927" bIns="52464" anchor="ctr"/>
          <a:lstStyle/>
          <a:p>
            <a:pPr eaLnBrk="0" hangingPunct="0"/>
            <a:r>
              <a:rPr lang="ru-RU" b="1" dirty="0">
                <a:solidFill>
                  <a:schemeClr val="tx2"/>
                </a:solidFill>
                <a:ea typeface="Calibri" pitchFamily="34" charset="0"/>
                <a:cs typeface="Arial" charset="0"/>
              </a:rPr>
              <a:t>Исходные</a:t>
            </a:r>
            <a:endParaRPr lang="ru-RU" sz="800" b="1" dirty="0">
              <a:solidFill>
                <a:schemeClr val="tx2"/>
              </a:solidFill>
              <a:ea typeface="Calibri" pitchFamily="34" charset="0"/>
              <a:cs typeface="Arial" charset="0"/>
            </a:endParaRPr>
          </a:p>
          <a:p>
            <a:pPr eaLnBrk="0" hangingPunct="0"/>
            <a:r>
              <a:rPr lang="ru-RU" b="1" dirty="0">
                <a:solidFill>
                  <a:schemeClr val="tx2"/>
                </a:solidFill>
                <a:ea typeface="Calibri" pitchFamily="34" charset="0"/>
                <a:cs typeface="Arial" charset="0"/>
              </a:rPr>
              <a:t> материалы</a:t>
            </a:r>
            <a:endParaRPr lang="ru-RU" sz="2300" b="1" dirty="0">
              <a:solidFill>
                <a:schemeClr val="tx2"/>
              </a:solidFill>
              <a:ea typeface="Calibri" pitchFamily="34" charset="0"/>
              <a:cs typeface="Arial" charset="0"/>
            </a:endParaRPr>
          </a:p>
        </p:txBody>
      </p:sp>
      <p:sp>
        <p:nvSpPr>
          <p:cNvPr id="23562" name="Rectangle 5"/>
          <p:cNvSpPr>
            <a:spLocks noChangeArrowheads="1"/>
          </p:cNvSpPr>
          <p:nvPr/>
        </p:nvSpPr>
        <p:spPr bwMode="auto">
          <a:xfrm>
            <a:off x="3273679" y="5209963"/>
            <a:ext cx="3656170" cy="1031139"/>
          </a:xfrm>
          <a:prstGeom prst="rect">
            <a:avLst/>
          </a:prstGeom>
          <a:solidFill>
            <a:srgbClr val="FF99CC">
              <a:alpha val="3686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4927" tIns="52464" rIns="104927" bIns="52464" anchor="ctr"/>
          <a:lstStyle/>
          <a:p>
            <a:endParaRPr lang="ru-RU"/>
          </a:p>
        </p:txBody>
      </p:sp>
      <p:sp>
        <p:nvSpPr>
          <p:cNvPr id="23563" name="Oval 10"/>
          <p:cNvSpPr>
            <a:spLocks noChangeArrowheads="1"/>
          </p:cNvSpPr>
          <p:nvPr/>
        </p:nvSpPr>
        <p:spPr bwMode="auto">
          <a:xfrm>
            <a:off x="7992951" y="5052404"/>
            <a:ext cx="2806813" cy="1192200"/>
          </a:xfrm>
          <a:prstGeom prst="ellipse">
            <a:avLst/>
          </a:prstGeom>
          <a:solidFill>
            <a:srgbClr val="FF99CC">
              <a:alpha val="34901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04927" tIns="52464" rIns="104927" bIns="52464" anchor="ctr"/>
          <a:lstStyle/>
          <a:p>
            <a:pPr eaLnBrk="0" hangingPunct="0"/>
            <a:r>
              <a:rPr lang="ru-RU" b="1">
                <a:solidFill>
                  <a:schemeClr val="tx2"/>
                </a:solidFill>
                <a:ea typeface="Calibri" pitchFamily="34" charset="0"/>
                <a:cs typeface="Arial" charset="0"/>
              </a:rPr>
              <a:t>Продукция </a:t>
            </a:r>
          </a:p>
          <a:p>
            <a:pPr eaLnBrk="0" hangingPunct="0"/>
            <a:r>
              <a:rPr lang="ru-RU" b="1">
                <a:solidFill>
                  <a:schemeClr val="tx2"/>
                </a:solidFill>
                <a:ea typeface="Calibri" pitchFamily="34" charset="0"/>
                <a:cs typeface="Arial" charset="0"/>
              </a:rPr>
              <a:t>наноиндустрии</a:t>
            </a:r>
          </a:p>
        </p:txBody>
      </p:sp>
      <p:sp>
        <p:nvSpPr>
          <p:cNvPr id="23564" name="Oval 11"/>
          <p:cNvSpPr>
            <a:spLocks noChangeArrowheads="1"/>
          </p:cNvSpPr>
          <p:nvPr/>
        </p:nvSpPr>
        <p:spPr bwMode="auto">
          <a:xfrm>
            <a:off x="3444300" y="5449804"/>
            <a:ext cx="1079976" cy="476179"/>
          </a:xfrm>
          <a:prstGeom prst="ellipse">
            <a:avLst/>
          </a:prstGeom>
          <a:solidFill>
            <a:srgbClr val="FFFF00">
              <a:alpha val="63136"/>
            </a:srgbClr>
          </a:solidFill>
          <a:ln w="38100" cmpd="dbl">
            <a:solidFill>
              <a:schemeClr val="tx1"/>
            </a:solidFill>
            <a:round/>
            <a:headEnd/>
            <a:tailEnd/>
          </a:ln>
        </p:spPr>
        <p:txBody>
          <a:bodyPr wrap="none" lIns="104927" tIns="52464" rIns="104927" bIns="52464" anchor="ctr"/>
          <a:lstStyle/>
          <a:p>
            <a:endParaRPr lang="ru-RU"/>
          </a:p>
        </p:txBody>
      </p:sp>
      <p:sp>
        <p:nvSpPr>
          <p:cNvPr id="23565" name="Oval 12"/>
          <p:cNvSpPr>
            <a:spLocks noChangeArrowheads="1"/>
          </p:cNvSpPr>
          <p:nvPr/>
        </p:nvSpPr>
        <p:spPr bwMode="auto">
          <a:xfrm>
            <a:off x="5229261" y="5449804"/>
            <a:ext cx="1079976" cy="476179"/>
          </a:xfrm>
          <a:prstGeom prst="ellipse">
            <a:avLst/>
          </a:prstGeom>
          <a:solidFill>
            <a:srgbClr val="00FFFF">
              <a:alpha val="63136"/>
            </a:srgbClr>
          </a:solidFill>
          <a:ln w="38100" cmpd="dbl">
            <a:solidFill>
              <a:schemeClr val="tx1"/>
            </a:solidFill>
            <a:round/>
            <a:headEnd/>
            <a:tailEnd/>
          </a:ln>
        </p:spPr>
        <p:txBody>
          <a:bodyPr wrap="none" lIns="104927" tIns="52464" rIns="104927" bIns="52464" anchor="ctr"/>
          <a:lstStyle/>
          <a:p>
            <a:endParaRPr lang="ru-RU"/>
          </a:p>
        </p:txBody>
      </p:sp>
      <p:sp>
        <p:nvSpPr>
          <p:cNvPr id="23566" name="AutoShape 8"/>
          <p:cNvSpPr>
            <a:spLocks noChangeArrowheads="1"/>
          </p:cNvSpPr>
          <p:nvPr/>
        </p:nvSpPr>
        <p:spPr bwMode="auto">
          <a:xfrm>
            <a:off x="2422448" y="6799562"/>
            <a:ext cx="5570503" cy="316870"/>
          </a:xfrm>
          <a:prstGeom prst="rightArrow">
            <a:avLst>
              <a:gd name="adj1" fmla="val 50000"/>
              <a:gd name="adj2" fmla="val 362255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4927" tIns="52464" rIns="104927" bIns="52464" anchor="ctr"/>
          <a:lstStyle/>
          <a:p>
            <a:endParaRPr lang="ru-RU"/>
          </a:p>
        </p:txBody>
      </p:sp>
      <p:cxnSp>
        <p:nvCxnSpPr>
          <p:cNvPr id="23567" name="AutoShape 17"/>
          <p:cNvCxnSpPr>
            <a:cxnSpLocks noChangeShapeType="1"/>
          </p:cNvCxnSpPr>
          <p:nvPr/>
        </p:nvCxnSpPr>
        <p:spPr bwMode="auto">
          <a:xfrm>
            <a:off x="1344346" y="4588480"/>
            <a:ext cx="8202944" cy="0"/>
          </a:xfrm>
          <a:prstGeom prst="straightConnector1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</p:spPr>
      </p:cxnSp>
      <p:sp>
        <p:nvSpPr>
          <p:cNvPr id="23568" name="Rectangle 1"/>
          <p:cNvSpPr>
            <a:spLocks noChangeArrowheads="1"/>
          </p:cNvSpPr>
          <p:nvPr/>
        </p:nvSpPr>
        <p:spPr bwMode="auto">
          <a:xfrm>
            <a:off x="1063102" y="612995"/>
            <a:ext cx="2210576" cy="459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927" tIns="52464" rIns="104927" bIns="52464" anchor="ctr">
            <a:spAutoFit/>
          </a:bodyPr>
          <a:lstStyle/>
          <a:p>
            <a:pPr eaLnBrk="0" hangingPunct="0"/>
            <a:r>
              <a:rPr lang="ru-RU" sz="2300" b="1" dirty="0">
                <a:solidFill>
                  <a:schemeClr val="tx2"/>
                </a:solidFill>
                <a:ea typeface="Calibri" pitchFamily="34" charset="0"/>
                <a:cs typeface="Arial" charset="0"/>
              </a:rPr>
              <a:t>Метрология</a:t>
            </a:r>
          </a:p>
        </p:txBody>
      </p:sp>
      <p:sp>
        <p:nvSpPr>
          <p:cNvPr id="23569" name="Rectangle 5"/>
          <p:cNvSpPr>
            <a:spLocks noChangeArrowheads="1"/>
          </p:cNvSpPr>
          <p:nvPr/>
        </p:nvSpPr>
        <p:spPr bwMode="auto">
          <a:xfrm>
            <a:off x="2934312" y="6308400"/>
            <a:ext cx="4846768" cy="429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927" tIns="52464" rIns="104927" bIns="52464" anchor="ctr">
            <a:spAutoFit/>
          </a:bodyPr>
          <a:lstStyle/>
          <a:p>
            <a:pPr eaLnBrk="0" hangingPunct="0"/>
            <a:r>
              <a:rPr lang="ru-RU" b="1">
                <a:solidFill>
                  <a:srgbClr val="1F497D"/>
                </a:solidFill>
                <a:ea typeface="Calibri" pitchFamily="34" charset="0"/>
                <a:cs typeface="Arial" charset="0"/>
              </a:rPr>
              <a:t>Технологический процесс</a:t>
            </a:r>
            <a:endParaRPr lang="ru-RU" b="1">
              <a:ea typeface="Calibri" pitchFamily="34" charset="0"/>
              <a:cs typeface="Arial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83870" y="-377825"/>
            <a:ext cx="11762740" cy="8312150"/>
          </a:xfrm>
          <a:prstGeom prst="rect">
            <a:avLst/>
          </a:prstGeo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380" y="723898"/>
            <a:ext cx="2491856" cy="1729043"/>
          </a:xfrm>
          <a:prstGeom prst="rect">
            <a:avLst/>
          </a:prstGeom>
        </p:spPr>
      </p:pic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3947" y="5698071"/>
            <a:ext cx="2374900" cy="120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227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азвание 1"/>
          <p:cNvSpPr txBox="1">
            <a:spLocks/>
          </p:cNvSpPr>
          <p:nvPr/>
        </p:nvSpPr>
        <p:spPr>
          <a:xfrm>
            <a:off x="1352748" y="1930400"/>
            <a:ext cx="7161860" cy="4495800"/>
          </a:xfrm>
          <a:prstGeom prst="rect">
            <a:avLst/>
          </a:prstGeom>
        </p:spPr>
        <p:txBody>
          <a:bodyPr vert="horz" lIns="104927" tIns="52464" rIns="104927" bIns="52464" rtlCol="0" anchor="ctr">
            <a:normAutofit/>
          </a:bodyPr>
          <a:lstStyle>
            <a:lvl1pPr algn="ctr" defTabSz="524637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13" name="Название 1"/>
          <p:cNvSpPr txBox="1">
            <a:spLocks/>
          </p:cNvSpPr>
          <p:nvPr/>
        </p:nvSpPr>
        <p:spPr>
          <a:xfrm>
            <a:off x="1352748" y="1928464"/>
            <a:ext cx="3794733" cy="4497736"/>
          </a:xfrm>
          <a:prstGeom prst="rect">
            <a:avLst/>
          </a:prstGeom>
        </p:spPr>
        <p:txBody>
          <a:bodyPr vert="horz" lIns="104927" tIns="52464" rIns="104927" bIns="52464" rtlCol="0" anchor="ctr">
            <a:normAutofit/>
          </a:bodyPr>
          <a:lstStyle>
            <a:lvl1pPr algn="ctr" defTabSz="524637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200" dirty="0">
              <a:latin typeface="Arial"/>
              <a:cs typeface="Arial"/>
            </a:endParaRPr>
          </a:p>
        </p:txBody>
      </p:sp>
      <p:sp>
        <p:nvSpPr>
          <p:cNvPr id="18" name="Содержимое 14"/>
          <p:cNvSpPr txBox="1">
            <a:spLocks/>
          </p:cNvSpPr>
          <p:nvPr/>
        </p:nvSpPr>
        <p:spPr>
          <a:xfrm>
            <a:off x="2775078" y="2184400"/>
            <a:ext cx="3959011" cy="4825397"/>
          </a:xfrm>
          <a:prstGeom prst="rect">
            <a:avLst/>
          </a:prstGeom>
        </p:spPr>
        <p:txBody>
          <a:bodyPr vert="horz" lIns="104927" tIns="52464" rIns="104927" bIns="52464" rtlCol="0">
            <a:normAutofit/>
          </a:bodyPr>
          <a:lstStyle>
            <a:lvl1pPr marL="393478" indent="-393478" algn="l" defTabSz="524637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52535" indent="-327898" algn="l" defTabSz="524637" rtl="0" eaLnBrk="1" latinLnBrk="0" hangingPunct="1">
              <a:spcBef>
                <a:spcPct val="20000"/>
              </a:spcBef>
              <a:buFont typeface="Arial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1593" indent="-262319" algn="l" defTabSz="524637" rtl="0" eaLnBrk="1" latinLnBrk="0" hangingPunct="1">
              <a:spcBef>
                <a:spcPct val="2000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36230" indent="-262319" algn="l" defTabSz="524637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60867" indent="-262319" algn="l" defTabSz="524637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85504" indent="-262319" algn="l" defTabSz="524637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10141" indent="-262319" algn="l" defTabSz="524637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34778" indent="-262319" algn="l" defTabSz="524637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59415" indent="-262319" algn="l" defTabSz="524637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 typeface="Arial"/>
              <a:buNone/>
            </a:pPr>
            <a:endParaRPr lang="ru-RU" sz="1400" dirty="0">
              <a:latin typeface="Arial"/>
              <a:cs typeface="Arial"/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31F3E-F055-7C44-A880-066B490B5739}" type="slidenum">
              <a:rPr lang="ru-RU" smtClean="0">
                <a:solidFill>
                  <a:schemeClr val="bg1"/>
                </a:solidFill>
              </a:rPr>
              <a:pPr/>
              <a:t>2</a:t>
            </a:fld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" name="Picture 2" descr="C:\Users\Natalya.Malhotra\Documents\Новый брендбук\eNano_blanks\border\eNano_border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5931" y="1035780"/>
            <a:ext cx="4313832" cy="63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Natalya.Malhotra\Documents\Новый брендбук\eNano_blanks\border\eNano_border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548" y="1035779"/>
            <a:ext cx="4313903" cy="63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Natalya.Malhotra\Documents\Новый брендбук\eNANO logo new\enano logo 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76" y="350095"/>
            <a:ext cx="1301227" cy="74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71179" y="1723397"/>
            <a:ext cx="817166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b="1" dirty="0" err="1" smtClean="0">
                <a:solidFill>
                  <a:srgbClr val="0070C0"/>
                </a:solidFill>
              </a:rPr>
              <a:t>Нанометрология</a:t>
            </a:r>
            <a:r>
              <a:rPr lang="ru-RU" sz="2400" b="1" dirty="0" smtClean="0">
                <a:solidFill>
                  <a:srgbClr val="0070C0"/>
                </a:solidFill>
              </a:rPr>
              <a:t> – раздел метрологии, включающий разработку теории, методов и инструмента для измерений параметров объектов, линейные размеры которых находятся в </a:t>
            </a:r>
            <a:r>
              <a:rPr lang="ru-RU" sz="2400" b="1" dirty="0" err="1" smtClean="0">
                <a:solidFill>
                  <a:srgbClr val="0070C0"/>
                </a:solidFill>
              </a:rPr>
              <a:t>нанодиапазоне</a:t>
            </a:r>
            <a:endParaRPr lang="ru-RU" sz="2400" b="1" dirty="0" smtClean="0">
              <a:solidFill>
                <a:srgbClr val="0070C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ru-RU" sz="2400" b="1" dirty="0" smtClean="0">
                <a:solidFill>
                  <a:srgbClr val="0070C0"/>
                </a:solidFill>
              </a:rPr>
              <a:t>( от 1 нм до 100 нм)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2050" name="Picture 2" descr="C:\Users\yulia.osaulets\Desktop\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287" y="3584666"/>
            <a:ext cx="4691488" cy="3518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6644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азвание 1"/>
          <p:cNvSpPr txBox="1">
            <a:spLocks/>
          </p:cNvSpPr>
          <p:nvPr/>
        </p:nvSpPr>
        <p:spPr>
          <a:xfrm>
            <a:off x="1352748" y="1930400"/>
            <a:ext cx="7161860" cy="4495800"/>
          </a:xfrm>
          <a:prstGeom prst="rect">
            <a:avLst/>
          </a:prstGeom>
        </p:spPr>
        <p:txBody>
          <a:bodyPr vert="horz" lIns="104927" tIns="52464" rIns="104927" bIns="52464" rtlCol="0" anchor="ctr">
            <a:normAutofit/>
          </a:bodyPr>
          <a:lstStyle>
            <a:lvl1pPr algn="ctr" defTabSz="524637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13" name="Название 1"/>
          <p:cNvSpPr txBox="1">
            <a:spLocks/>
          </p:cNvSpPr>
          <p:nvPr/>
        </p:nvSpPr>
        <p:spPr>
          <a:xfrm>
            <a:off x="1352748" y="1928464"/>
            <a:ext cx="3794733" cy="4497736"/>
          </a:xfrm>
          <a:prstGeom prst="rect">
            <a:avLst/>
          </a:prstGeom>
        </p:spPr>
        <p:txBody>
          <a:bodyPr vert="horz" lIns="104927" tIns="52464" rIns="104927" bIns="52464" rtlCol="0" anchor="ctr">
            <a:normAutofit/>
          </a:bodyPr>
          <a:lstStyle>
            <a:lvl1pPr algn="ctr" defTabSz="524637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200" dirty="0">
              <a:latin typeface="Arial"/>
              <a:cs typeface="Arial"/>
            </a:endParaRPr>
          </a:p>
        </p:txBody>
      </p:sp>
      <p:sp>
        <p:nvSpPr>
          <p:cNvPr id="18" name="Содержимое 14"/>
          <p:cNvSpPr txBox="1">
            <a:spLocks/>
          </p:cNvSpPr>
          <p:nvPr/>
        </p:nvSpPr>
        <p:spPr>
          <a:xfrm>
            <a:off x="2801675" y="2184400"/>
            <a:ext cx="3959011" cy="4825397"/>
          </a:xfrm>
          <a:prstGeom prst="rect">
            <a:avLst/>
          </a:prstGeom>
        </p:spPr>
        <p:txBody>
          <a:bodyPr vert="horz" lIns="104927" tIns="52464" rIns="104927" bIns="52464" rtlCol="0">
            <a:normAutofit/>
          </a:bodyPr>
          <a:lstStyle>
            <a:lvl1pPr marL="393478" indent="-393478" algn="l" defTabSz="524637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52535" indent="-327898" algn="l" defTabSz="524637" rtl="0" eaLnBrk="1" latinLnBrk="0" hangingPunct="1">
              <a:spcBef>
                <a:spcPct val="20000"/>
              </a:spcBef>
              <a:buFont typeface="Arial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1593" indent="-262319" algn="l" defTabSz="524637" rtl="0" eaLnBrk="1" latinLnBrk="0" hangingPunct="1">
              <a:spcBef>
                <a:spcPct val="2000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36230" indent="-262319" algn="l" defTabSz="524637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60867" indent="-262319" algn="l" defTabSz="524637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85504" indent="-262319" algn="l" defTabSz="524637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10141" indent="-262319" algn="l" defTabSz="524637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34778" indent="-262319" algn="l" defTabSz="524637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59415" indent="-262319" algn="l" defTabSz="524637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 typeface="Arial"/>
              <a:buNone/>
            </a:pPr>
            <a:endParaRPr lang="ru-RU" sz="1400" dirty="0">
              <a:latin typeface="Arial"/>
              <a:cs typeface="Arial"/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31F3E-F055-7C44-A880-066B490B5739}" type="slidenum">
              <a:rPr lang="ru-RU" smtClean="0">
                <a:solidFill>
                  <a:schemeClr val="bg1"/>
                </a:solidFill>
              </a:rPr>
              <a:pPr/>
              <a:t>3</a:t>
            </a:fld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" name="Picture 2" descr="C:\Users\Natalya.Malhotra\Documents\Новый брендбук\eNano_blanks\border\eNano_border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5931" y="1035780"/>
            <a:ext cx="4313832" cy="63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Natalya.Malhotra\Documents\Новый брендбук\eNano_blanks\border\eNano_border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548" y="1035779"/>
            <a:ext cx="4313903" cy="63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Natalya.Malhotra\Documents\Новый брендбук\eNANO logo new\enano logo 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76" y="350095"/>
            <a:ext cx="1301227" cy="74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3250113" y="1378423"/>
            <a:ext cx="700966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err="1" smtClean="0">
                <a:solidFill>
                  <a:srgbClr val="0070C0"/>
                </a:solidFill>
              </a:rPr>
              <a:t>Нанотехнология</a:t>
            </a:r>
            <a:r>
              <a:rPr lang="ru-RU" sz="2400" dirty="0" smtClean="0">
                <a:solidFill>
                  <a:srgbClr val="0070C0"/>
                </a:solidFill>
              </a:rPr>
              <a:t>  —  совокупность технологических методов и приемов, используемых при изучении, проектировании и производстве материалов, устройств и систем, включающих целенаправленный контроль и управление строением, химическим составом и взаимодействием </a:t>
            </a:r>
            <a:r>
              <a:rPr lang="ru-RU" sz="2400" dirty="0">
                <a:solidFill>
                  <a:srgbClr val="0070C0"/>
                </a:solidFill>
              </a:rPr>
              <a:t>составляющих </a:t>
            </a:r>
            <a:r>
              <a:rPr lang="ru-RU" sz="2400" dirty="0" smtClean="0">
                <a:solidFill>
                  <a:srgbClr val="0070C0"/>
                </a:solidFill>
              </a:rPr>
              <a:t>их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ru-RU" sz="2400" dirty="0" smtClean="0">
                <a:solidFill>
                  <a:srgbClr val="0070C0"/>
                </a:solidFill>
              </a:rPr>
              <a:t>отдельных </a:t>
            </a:r>
            <a:r>
              <a:rPr lang="en-US" sz="2400" dirty="0" smtClean="0">
                <a:solidFill>
                  <a:srgbClr val="0070C0"/>
                </a:solidFill>
              </a:rPr>
              <a:t>                                        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3074" name="Picture 2" descr="C:\Users\yulia.osaulets\Desktop\Nan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66" y="1408412"/>
            <a:ext cx="3087991" cy="2470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36175" y="3910881"/>
            <a:ext cx="9923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err="1" smtClean="0">
                <a:solidFill>
                  <a:srgbClr val="0070C0"/>
                </a:solidFill>
              </a:rPr>
              <a:t>наномасштабных</a:t>
            </a:r>
            <a:r>
              <a:rPr lang="ru-RU" sz="2400" dirty="0" smtClean="0">
                <a:solidFill>
                  <a:srgbClr val="0070C0"/>
                </a:solidFill>
              </a:rPr>
              <a:t> </a:t>
            </a:r>
            <a:r>
              <a:rPr lang="ru-RU" sz="2400" dirty="0">
                <a:solidFill>
                  <a:srgbClr val="0070C0"/>
                </a:solidFill>
              </a:rPr>
              <a:t>элементов (с размерами порядка 100 </a:t>
            </a:r>
            <a:r>
              <a:rPr lang="ru-RU" sz="2400" dirty="0" err="1">
                <a:solidFill>
                  <a:srgbClr val="0070C0"/>
                </a:solidFill>
              </a:rPr>
              <a:t>нм</a:t>
            </a:r>
            <a:r>
              <a:rPr lang="ru-RU" sz="2400" dirty="0">
                <a:solidFill>
                  <a:srgbClr val="0070C0"/>
                </a:solidFill>
              </a:rPr>
              <a:t> и меньше как минимум по одному из измерений), которые приводят к улучшению, либо появлению дополнительных эксплуатационных и/или потребительских характеристик и свойств получаемых продуктов. </a:t>
            </a:r>
          </a:p>
        </p:txBody>
      </p:sp>
    </p:spTree>
    <p:extLst>
      <p:ext uri="{BB962C8B-B14F-4D97-AF65-F5344CB8AC3E}">
        <p14:creationId xmlns:p14="http://schemas.microsoft.com/office/powerpoint/2010/main" val="13966444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азвание 1"/>
          <p:cNvSpPr txBox="1">
            <a:spLocks/>
          </p:cNvSpPr>
          <p:nvPr/>
        </p:nvSpPr>
        <p:spPr>
          <a:xfrm>
            <a:off x="1352748" y="1930400"/>
            <a:ext cx="7161860" cy="4495800"/>
          </a:xfrm>
          <a:prstGeom prst="rect">
            <a:avLst/>
          </a:prstGeom>
        </p:spPr>
        <p:txBody>
          <a:bodyPr vert="horz" lIns="104927" tIns="52464" rIns="104927" bIns="52464" rtlCol="0" anchor="ctr">
            <a:normAutofit/>
          </a:bodyPr>
          <a:lstStyle>
            <a:lvl1pPr algn="ctr" defTabSz="524637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13" name="Название 1"/>
          <p:cNvSpPr txBox="1">
            <a:spLocks/>
          </p:cNvSpPr>
          <p:nvPr/>
        </p:nvSpPr>
        <p:spPr>
          <a:xfrm>
            <a:off x="1352748" y="1928464"/>
            <a:ext cx="3794733" cy="4497736"/>
          </a:xfrm>
          <a:prstGeom prst="rect">
            <a:avLst/>
          </a:prstGeom>
        </p:spPr>
        <p:txBody>
          <a:bodyPr vert="horz" lIns="104927" tIns="52464" rIns="104927" bIns="52464" rtlCol="0" anchor="ctr">
            <a:normAutofit/>
          </a:bodyPr>
          <a:lstStyle>
            <a:lvl1pPr algn="ctr" defTabSz="524637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200" dirty="0">
              <a:latin typeface="Arial"/>
              <a:cs typeface="Arial"/>
            </a:endParaRPr>
          </a:p>
        </p:txBody>
      </p:sp>
      <p:sp>
        <p:nvSpPr>
          <p:cNvPr id="18" name="Содержимое 14"/>
          <p:cNvSpPr txBox="1">
            <a:spLocks/>
          </p:cNvSpPr>
          <p:nvPr/>
        </p:nvSpPr>
        <p:spPr>
          <a:xfrm>
            <a:off x="2775078" y="2184400"/>
            <a:ext cx="3959011" cy="4825397"/>
          </a:xfrm>
          <a:prstGeom prst="rect">
            <a:avLst/>
          </a:prstGeom>
        </p:spPr>
        <p:txBody>
          <a:bodyPr vert="horz" lIns="104927" tIns="52464" rIns="104927" bIns="52464" rtlCol="0">
            <a:normAutofit/>
          </a:bodyPr>
          <a:lstStyle>
            <a:lvl1pPr marL="393478" indent="-393478" algn="l" defTabSz="524637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52535" indent="-327898" algn="l" defTabSz="524637" rtl="0" eaLnBrk="1" latinLnBrk="0" hangingPunct="1">
              <a:spcBef>
                <a:spcPct val="20000"/>
              </a:spcBef>
              <a:buFont typeface="Arial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1593" indent="-262319" algn="l" defTabSz="524637" rtl="0" eaLnBrk="1" latinLnBrk="0" hangingPunct="1">
              <a:spcBef>
                <a:spcPct val="2000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36230" indent="-262319" algn="l" defTabSz="524637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60867" indent="-262319" algn="l" defTabSz="524637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85504" indent="-262319" algn="l" defTabSz="524637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10141" indent="-262319" algn="l" defTabSz="524637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34778" indent="-262319" algn="l" defTabSz="524637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59415" indent="-262319" algn="l" defTabSz="524637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 typeface="Arial"/>
              <a:buNone/>
            </a:pPr>
            <a:endParaRPr lang="ru-RU" sz="1400" dirty="0">
              <a:latin typeface="Arial"/>
              <a:cs typeface="Arial"/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31F3E-F055-7C44-A880-066B490B5739}" type="slidenum">
              <a:rPr lang="ru-RU" smtClean="0">
                <a:solidFill>
                  <a:schemeClr val="bg1"/>
                </a:solidFill>
              </a:rPr>
              <a:pPr/>
              <a:t>4</a:t>
            </a:fld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" name="Picture 2" descr="C:\Users\Natalya.Malhotra\Documents\Новый брендбук\eNano_blanks\border\eNano_border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5931" y="1035780"/>
            <a:ext cx="4313832" cy="63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Natalya.Malhotra\Documents\Новый брендбук\eNano_blanks\border\eNano_border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548" y="1035779"/>
            <a:ext cx="4313903" cy="63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Natalya.Malhotra\Documents\Новый брендбук\eNANO logo new\enano logo 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76" y="350095"/>
            <a:ext cx="1301227" cy="74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037231" y="1419367"/>
            <a:ext cx="9222544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b="1" dirty="0" smtClean="0">
                <a:solidFill>
                  <a:srgbClr val="0070C0"/>
                </a:solidFill>
              </a:rPr>
              <a:t>Объектами нанотехнологий </a:t>
            </a:r>
            <a:r>
              <a:rPr lang="ru-RU" sz="2000" dirty="0" smtClean="0">
                <a:solidFill>
                  <a:srgbClr val="0070C0"/>
                </a:solidFill>
              </a:rPr>
              <a:t>могут быть как непосредственно </a:t>
            </a:r>
            <a:r>
              <a:rPr lang="ru-RU" sz="2000" b="1" dirty="0" err="1" smtClean="0">
                <a:solidFill>
                  <a:srgbClr val="0070C0"/>
                </a:solidFill>
              </a:rPr>
              <a:t>низкоразмерные</a:t>
            </a:r>
            <a:r>
              <a:rPr lang="ru-RU" sz="2000" b="1" dirty="0" smtClean="0">
                <a:solidFill>
                  <a:srgbClr val="0070C0"/>
                </a:solidFill>
              </a:rPr>
              <a:t> объекты</a:t>
            </a:r>
            <a:r>
              <a:rPr lang="ru-RU" sz="2000" dirty="0" smtClean="0">
                <a:solidFill>
                  <a:srgbClr val="0070C0"/>
                </a:solidFill>
              </a:rPr>
              <a:t> с характерными для </a:t>
            </a:r>
            <a:r>
              <a:rPr lang="ru-RU" sz="2000" dirty="0" err="1" smtClean="0">
                <a:solidFill>
                  <a:srgbClr val="0070C0"/>
                </a:solidFill>
              </a:rPr>
              <a:t>нанодиапазона</a:t>
            </a:r>
            <a:r>
              <a:rPr lang="ru-RU" sz="2000" dirty="0" smtClean="0">
                <a:solidFill>
                  <a:srgbClr val="0070C0"/>
                </a:solidFill>
              </a:rPr>
              <a:t> размерами как минимум в одном измерении (</a:t>
            </a:r>
            <a:r>
              <a:rPr lang="ru-RU" sz="2000" dirty="0" err="1" smtClean="0">
                <a:solidFill>
                  <a:srgbClr val="0070C0"/>
                </a:solidFill>
              </a:rPr>
              <a:t>наночастицы</a:t>
            </a:r>
            <a:r>
              <a:rPr lang="ru-RU" sz="2000" dirty="0" smtClean="0">
                <a:solidFill>
                  <a:srgbClr val="0070C0"/>
                </a:solidFill>
              </a:rPr>
              <a:t>, </a:t>
            </a:r>
            <a:r>
              <a:rPr lang="ru-RU" sz="2000" dirty="0" err="1" smtClean="0">
                <a:solidFill>
                  <a:srgbClr val="0070C0"/>
                </a:solidFill>
              </a:rPr>
              <a:t>нанопорошки</a:t>
            </a:r>
            <a:r>
              <a:rPr lang="ru-RU" sz="2000" dirty="0" smtClean="0">
                <a:solidFill>
                  <a:srgbClr val="0070C0"/>
                </a:solidFill>
              </a:rPr>
              <a:t>, </a:t>
            </a:r>
            <a:r>
              <a:rPr lang="ru-RU" sz="2000" dirty="0" err="1" smtClean="0">
                <a:solidFill>
                  <a:srgbClr val="0070C0"/>
                </a:solidFill>
              </a:rPr>
              <a:t>нанотрубки</a:t>
            </a:r>
            <a:r>
              <a:rPr lang="ru-RU" sz="2000" dirty="0" smtClean="0">
                <a:solidFill>
                  <a:srgbClr val="0070C0"/>
                </a:solidFill>
              </a:rPr>
              <a:t>, </a:t>
            </a:r>
            <a:r>
              <a:rPr lang="ru-RU" sz="2000" dirty="0" err="1" smtClean="0">
                <a:solidFill>
                  <a:srgbClr val="0070C0"/>
                </a:solidFill>
              </a:rPr>
              <a:t>нанопластины</a:t>
            </a:r>
            <a:r>
              <a:rPr lang="ru-RU" sz="2000" dirty="0" smtClean="0">
                <a:solidFill>
                  <a:srgbClr val="0070C0"/>
                </a:solidFill>
              </a:rPr>
              <a:t>, </a:t>
            </a:r>
            <a:r>
              <a:rPr lang="ru-RU" sz="2000" dirty="0" err="1" smtClean="0">
                <a:solidFill>
                  <a:srgbClr val="0070C0"/>
                </a:solidFill>
              </a:rPr>
              <a:t>нанопоры</a:t>
            </a:r>
            <a:r>
              <a:rPr lang="ru-RU" sz="2000" dirty="0" smtClean="0">
                <a:solidFill>
                  <a:srgbClr val="0070C0"/>
                </a:solidFill>
              </a:rPr>
              <a:t>), так и </a:t>
            </a:r>
            <a:r>
              <a:rPr lang="ru-RU" sz="2000" b="1" dirty="0" smtClean="0">
                <a:solidFill>
                  <a:srgbClr val="0070C0"/>
                </a:solidFill>
              </a:rPr>
              <a:t>макроскопические объекты </a:t>
            </a:r>
            <a:r>
              <a:rPr lang="ru-RU" sz="2000" dirty="0" smtClean="0">
                <a:solidFill>
                  <a:srgbClr val="0070C0"/>
                </a:solidFill>
              </a:rPr>
              <a:t>(объемные материалы, отдельные элементы устройств и систем), структура которых контролируемо создается и модифицируется с разрешением на уровне отдельных </a:t>
            </a:r>
            <a:r>
              <a:rPr lang="ru-RU" sz="2000" dirty="0" err="1" smtClean="0">
                <a:solidFill>
                  <a:srgbClr val="0070C0"/>
                </a:solidFill>
              </a:rPr>
              <a:t>наноэлементов</a:t>
            </a:r>
            <a:r>
              <a:rPr lang="ru-RU" sz="2000" dirty="0" smtClean="0">
                <a:solidFill>
                  <a:srgbClr val="0070C0"/>
                </a:solidFill>
              </a:rPr>
              <a:t>. </a:t>
            </a:r>
            <a:endParaRPr lang="en-US" sz="2000" dirty="0" smtClean="0">
              <a:solidFill>
                <a:srgbClr val="0070C0"/>
              </a:solidFill>
            </a:endParaRPr>
          </a:p>
          <a:p>
            <a:pPr algn="just">
              <a:lnSpc>
                <a:spcPct val="150000"/>
              </a:lnSpc>
            </a:pPr>
            <a:endParaRPr lang="en-US" sz="2000" dirty="0" smtClean="0">
              <a:solidFill>
                <a:srgbClr val="0070C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ru-RU" sz="2000" dirty="0" smtClean="0">
                <a:solidFill>
                  <a:srgbClr val="0070C0"/>
                </a:solidFill>
              </a:rPr>
              <a:t>Устройства </a:t>
            </a:r>
            <a:r>
              <a:rPr lang="ru-RU" sz="2000" dirty="0" smtClean="0">
                <a:solidFill>
                  <a:srgbClr val="0070C0"/>
                </a:solidFill>
              </a:rPr>
              <a:t>или системы считаются изготовленными с использованием нанотехнологий, если как минимум один из их основных компонентов является объектом нанотехнологий, т. е. существует как минимум одна стадия технологического процесса, результатом которой является объект </a:t>
            </a:r>
            <a:r>
              <a:rPr lang="ru-RU" sz="2000" dirty="0" err="1" smtClean="0">
                <a:solidFill>
                  <a:srgbClr val="0070C0"/>
                </a:solidFill>
              </a:rPr>
              <a:t>нанотехнологий</a:t>
            </a:r>
            <a:r>
              <a:rPr lang="ru-RU" sz="2000" dirty="0" smtClean="0">
                <a:solidFill>
                  <a:srgbClr val="0070C0"/>
                </a:solidFill>
              </a:rPr>
              <a:t>.</a:t>
            </a:r>
            <a:endParaRPr lang="ru-RU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644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азвание 1"/>
          <p:cNvSpPr txBox="1">
            <a:spLocks/>
          </p:cNvSpPr>
          <p:nvPr/>
        </p:nvSpPr>
        <p:spPr>
          <a:xfrm>
            <a:off x="1352748" y="1930400"/>
            <a:ext cx="7161860" cy="4495800"/>
          </a:xfrm>
          <a:prstGeom prst="rect">
            <a:avLst/>
          </a:prstGeom>
        </p:spPr>
        <p:txBody>
          <a:bodyPr vert="horz" lIns="104927" tIns="52464" rIns="104927" bIns="52464" rtlCol="0" anchor="ctr">
            <a:normAutofit/>
          </a:bodyPr>
          <a:lstStyle>
            <a:lvl1pPr algn="ctr" defTabSz="524637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13" name="Название 1"/>
          <p:cNvSpPr txBox="1">
            <a:spLocks/>
          </p:cNvSpPr>
          <p:nvPr/>
        </p:nvSpPr>
        <p:spPr>
          <a:xfrm>
            <a:off x="1352748" y="1928464"/>
            <a:ext cx="3794733" cy="4497736"/>
          </a:xfrm>
          <a:prstGeom prst="rect">
            <a:avLst/>
          </a:prstGeom>
        </p:spPr>
        <p:txBody>
          <a:bodyPr vert="horz" lIns="104927" tIns="52464" rIns="104927" bIns="52464" rtlCol="0" anchor="ctr">
            <a:normAutofit/>
          </a:bodyPr>
          <a:lstStyle>
            <a:lvl1pPr algn="ctr" defTabSz="524637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200" dirty="0">
              <a:latin typeface="Arial"/>
              <a:cs typeface="Arial"/>
            </a:endParaRPr>
          </a:p>
        </p:txBody>
      </p:sp>
      <p:sp>
        <p:nvSpPr>
          <p:cNvPr id="18" name="Содержимое 14"/>
          <p:cNvSpPr txBox="1">
            <a:spLocks/>
          </p:cNvSpPr>
          <p:nvPr/>
        </p:nvSpPr>
        <p:spPr>
          <a:xfrm>
            <a:off x="2775078" y="2184400"/>
            <a:ext cx="3959011" cy="4825397"/>
          </a:xfrm>
          <a:prstGeom prst="rect">
            <a:avLst/>
          </a:prstGeom>
        </p:spPr>
        <p:txBody>
          <a:bodyPr vert="horz" lIns="104927" tIns="52464" rIns="104927" bIns="52464" rtlCol="0">
            <a:normAutofit/>
          </a:bodyPr>
          <a:lstStyle>
            <a:lvl1pPr marL="393478" indent="-393478" algn="l" defTabSz="524637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52535" indent="-327898" algn="l" defTabSz="524637" rtl="0" eaLnBrk="1" latinLnBrk="0" hangingPunct="1">
              <a:spcBef>
                <a:spcPct val="20000"/>
              </a:spcBef>
              <a:buFont typeface="Arial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1593" indent="-262319" algn="l" defTabSz="524637" rtl="0" eaLnBrk="1" latinLnBrk="0" hangingPunct="1">
              <a:spcBef>
                <a:spcPct val="2000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36230" indent="-262319" algn="l" defTabSz="524637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60867" indent="-262319" algn="l" defTabSz="524637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85504" indent="-262319" algn="l" defTabSz="524637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10141" indent="-262319" algn="l" defTabSz="524637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34778" indent="-262319" algn="l" defTabSz="524637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59415" indent="-262319" algn="l" defTabSz="524637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 typeface="Arial"/>
              <a:buNone/>
            </a:pPr>
            <a:endParaRPr lang="ru-RU" sz="1400" dirty="0">
              <a:latin typeface="Arial"/>
              <a:cs typeface="Arial"/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31F3E-F055-7C44-A880-066B490B5739}" type="slidenum">
              <a:rPr lang="ru-RU" smtClean="0">
                <a:solidFill>
                  <a:schemeClr val="bg1"/>
                </a:solidFill>
              </a:rPr>
              <a:pPr/>
              <a:t>5</a:t>
            </a:fld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" name="Picture 2" descr="C:\Users\Natalya.Malhotra\Documents\Новый брендбук\eNano_blanks\border\eNano_border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5931" y="1035780"/>
            <a:ext cx="4313832" cy="63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Natalya.Malhotra\Documents\Новый брендбук\eNano_blanks\border\eNano_border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548" y="1035779"/>
            <a:ext cx="4313903" cy="63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Natalya.Malhotra\Documents\Новый брендбук\eNANO logo new\enano logo 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76" y="350095"/>
            <a:ext cx="1301227" cy="74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741725" y="350095"/>
            <a:ext cx="5772883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99"/>
                </a:solidFill>
                <a:cs typeface="Arial" charset="0"/>
              </a:rPr>
              <a:t>Пример 1. </a:t>
            </a:r>
            <a:r>
              <a:rPr lang="ru-RU" b="1" dirty="0" err="1" smtClean="0">
                <a:solidFill>
                  <a:srgbClr val="000099"/>
                </a:solidFill>
                <a:cs typeface="Arial" charset="0"/>
              </a:rPr>
              <a:t>Наночастицы</a:t>
            </a:r>
            <a:r>
              <a:rPr lang="ru-RU" b="1" dirty="0" smtClean="0">
                <a:solidFill>
                  <a:srgbClr val="000099"/>
                </a:solidFill>
                <a:cs typeface="Arial" charset="0"/>
              </a:rPr>
              <a:t> диоксида кремния</a:t>
            </a:r>
            <a:endParaRPr lang="ru-RU" dirty="0"/>
          </a:p>
        </p:txBody>
      </p:sp>
      <p:pic>
        <p:nvPicPr>
          <p:cNvPr id="12" name="Содержимое 5" descr="G:\2012\23\SiO2\LudoxCL-X\Q082\LudoxCL-X_1_30k.tif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76374" y="1501255"/>
            <a:ext cx="7421965" cy="5158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966444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азвание 1"/>
          <p:cNvSpPr txBox="1">
            <a:spLocks/>
          </p:cNvSpPr>
          <p:nvPr/>
        </p:nvSpPr>
        <p:spPr>
          <a:xfrm>
            <a:off x="1352748" y="1930400"/>
            <a:ext cx="7161860" cy="4495800"/>
          </a:xfrm>
          <a:prstGeom prst="rect">
            <a:avLst/>
          </a:prstGeom>
        </p:spPr>
        <p:txBody>
          <a:bodyPr vert="horz" lIns="104927" tIns="52464" rIns="104927" bIns="52464" rtlCol="0" anchor="ctr">
            <a:normAutofit/>
          </a:bodyPr>
          <a:lstStyle>
            <a:lvl1pPr algn="ctr" defTabSz="524637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13" name="Название 1"/>
          <p:cNvSpPr txBox="1">
            <a:spLocks/>
          </p:cNvSpPr>
          <p:nvPr/>
        </p:nvSpPr>
        <p:spPr>
          <a:xfrm>
            <a:off x="1352748" y="1928464"/>
            <a:ext cx="3794733" cy="4497736"/>
          </a:xfrm>
          <a:prstGeom prst="rect">
            <a:avLst/>
          </a:prstGeom>
        </p:spPr>
        <p:txBody>
          <a:bodyPr vert="horz" lIns="104927" tIns="52464" rIns="104927" bIns="52464" rtlCol="0" anchor="ctr">
            <a:normAutofit/>
          </a:bodyPr>
          <a:lstStyle>
            <a:lvl1pPr algn="ctr" defTabSz="524637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200" dirty="0">
              <a:latin typeface="Arial"/>
              <a:cs typeface="Arial"/>
            </a:endParaRPr>
          </a:p>
        </p:txBody>
      </p:sp>
      <p:sp>
        <p:nvSpPr>
          <p:cNvPr id="18" name="Содержимое 14"/>
          <p:cNvSpPr txBox="1">
            <a:spLocks/>
          </p:cNvSpPr>
          <p:nvPr/>
        </p:nvSpPr>
        <p:spPr>
          <a:xfrm>
            <a:off x="2775078" y="2184400"/>
            <a:ext cx="3959011" cy="4825397"/>
          </a:xfrm>
          <a:prstGeom prst="rect">
            <a:avLst/>
          </a:prstGeom>
        </p:spPr>
        <p:txBody>
          <a:bodyPr vert="horz" lIns="104927" tIns="52464" rIns="104927" bIns="52464" rtlCol="0">
            <a:normAutofit/>
          </a:bodyPr>
          <a:lstStyle>
            <a:lvl1pPr marL="393478" indent="-393478" algn="l" defTabSz="524637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52535" indent="-327898" algn="l" defTabSz="524637" rtl="0" eaLnBrk="1" latinLnBrk="0" hangingPunct="1">
              <a:spcBef>
                <a:spcPct val="20000"/>
              </a:spcBef>
              <a:buFont typeface="Arial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1593" indent="-262319" algn="l" defTabSz="524637" rtl="0" eaLnBrk="1" latinLnBrk="0" hangingPunct="1">
              <a:spcBef>
                <a:spcPct val="2000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36230" indent="-262319" algn="l" defTabSz="524637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60867" indent="-262319" algn="l" defTabSz="524637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85504" indent="-262319" algn="l" defTabSz="524637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10141" indent="-262319" algn="l" defTabSz="524637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34778" indent="-262319" algn="l" defTabSz="524637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59415" indent="-262319" algn="l" defTabSz="524637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 typeface="Arial"/>
              <a:buNone/>
            </a:pPr>
            <a:endParaRPr lang="ru-RU" sz="1400" dirty="0">
              <a:latin typeface="Arial"/>
              <a:cs typeface="Arial"/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31F3E-F055-7C44-A880-066B490B5739}" type="slidenum">
              <a:rPr lang="ru-RU" smtClean="0">
                <a:solidFill>
                  <a:schemeClr val="bg1"/>
                </a:solidFill>
              </a:rPr>
              <a:pPr/>
              <a:t>6</a:t>
            </a:fld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" name="Picture 2" descr="C:\Users\Natalya.Malhotra\Documents\Новый брендбук\eNano_blanks\border\eNano_border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5931" y="1035780"/>
            <a:ext cx="4313832" cy="63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Natalya.Malhotra\Documents\Новый брендбук\eNano_blanks\border\eNano_border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548" y="1035779"/>
            <a:ext cx="4313903" cy="63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Natalya.Malhotra\Documents\Новый брендбук\eNANO logo new\enano logo 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76" y="350095"/>
            <a:ext cx="1301227" cy="74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775078" y="350095"/>
            <a:ext cx="4964751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99"/>
                </a:solidFill>
                <a:cs typeface="Arial" charset="0"/>
              </a:rPr>
              <a:t>Пример 2. Углеродные </a:t>
            </a:r>
            <a:r>
              <a:rPr lang="ru-RU" b="1" dirty="0" err="1" smtClean="0">
                <a:solidFill>
                  <a:srgbClr val="000099"/>
                </a:solidFill>
                <a:cs typeface="Arial" charset="0"/>
              </a:rPr>
              <a:t>нанотрубки</a:t>
            </a:r>
            <a:endParaRPr lang="ru-RU" dirty="0"/>
          </a:p>
        </p:txBody>
      </p:sp>
      <p:pic>
        <p:nvPicPr>
          <p:cNvPr id="12" name="Picture 2" descr="F:\2012\нанотрубка_односл_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213" y="1337481"/>
            <a:ext cx="4656137" cy="5882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D:\работа\2012\презентация_25_01_2012\JEM 2100\Пр_JEM2100\6_нанотрубка_односл.jpg"/>
          <p:cNvPicPr>
            <a:picLocks noChangeAspect="1" noChangeArrowheads="1"/>
          </p:cNvPicPr>
          <p:nvPr/>
        </p:nvPicPr>
        <p:blipFill>
          <a:blip r:embed="rId5"/>
          <a:srcRect l="5969" t="20224" r="61194" b="34662"/>
          <a:stretch>
            <a:fillRect/>
          </a:stretch>
        </p:blipFill>
        <p:spPr bwMode="auto">
          <a:xfrm>
            <a:off x="5882185" y="1930400"/>
            <a:ext cx="3916908" cy="4879832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966444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азвание 1"/>
          <p:cNvSpPr txBox="1">
            <a:spLocks/>
          </p:cNvSpPr>
          <p:nvPr/>
        </p:nvSpPr>
        <p:spPr>
          <a:xfrm>
            <a:off x="1352748" y="1930400"/>
            <a:ext cx="7161860" cy="4495800"/>
          </a:xfrm>
          <a:prstGeom prst="rect">
            <a:avLst/>
          </a:prstGeom>
        </p:spPr>
        <p:txBody>
          <a:bodyPr vert="horz" lIns="104927" tIns="52464" rIns="104927" bIns="52464" rtlCol="0" anchor="ctr">
            <a:normAutofit/>
          </a:bodyPr>
          <a:lstStyle>
            <a:lvl1pPr algn="ctr" defTabSz="524637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13" name="Название 1"/>
          <p:cNvSpPr txBox="1">
            <a:spLocks/>
          </p:cNvSpPr>
          <p:nvPr/>
        </p:nvSpPr>
        <p:spPr>
          <a:xfrm>
            <a:off x="1352748" y="1928464"/>
            <a:ext cx="3794733" cy="4497736"/>
          </a:xfrm>
          <a:prstGeom prst="rect">
            <a:avLst/>
          </a:prstGeom>
        </p:spPr>
        <p:txBody>
          <a:bodyPr vert="horz" lIns="104927" tIns="52464" rIns="104927" bIns="52464" rtlCol="0" anchor="ctr">
            <a:normAutofit/>
          </a:bodyPr>
          <a:lstStyle>
            <a:lvl1pPr algn="ctr" defTabSz="524637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200" dirty="0">
              <a:latin typeface="Arial"/>
              <a:cs typeface="Arial"/>
            </a:endParaRPr>
          </a:p>
        </p:txBody>
      </p:sp>
      <p:sp>
        <p:nvSpPr>
          <p:cNvPr id="18" name="Содержимое 14"/>
          <p:cNvSpPr txBox="1">
            <a:spLocks/>
          </p:cNvSpPr>
          <p:nvPr/>
        </p:nvSpPr>
        <p:spPr>
          <a:xfrm>
            <a:off x="2775078" y="2184400"/>
            <a:ext cx="3959011" cy="4825397"/>
          </a:xfrm>
          <a:prstGeom prst="rect">
            <a:avLst/>
          </a:prstGeom>
        </p:spPr>
        <p:txBody>
          <a:bodyPr vert="horz" lIns="104927" tIns="52464" rIns="104927" bIns="52464" rtlCol="0">
            <a:normAutofit/>
          </a:bodyPr>
          <a:lstStyle>
            <a:lvl1pPr marL="393478" indent="-393478" algn="l" defTabSz="524637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52535" indent="-327898" algn="l" defTabSz="524637" rtl="0" eaLnBrk="1" latinLnBrk="0" hangingPunct="1">
              <a:spcBef>
                <a:spcPct val="20000"/>
              </a:spcBef>
              <a:buFont typeface="Arial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1593" indent="-262319" algn="l" defTabSz="524637" rtl="0" eaLnBrk="1" latinLnBrk="0" hangingPunct="1">
              <a:spcBef>
                <a:spcPct val="2000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36230" indent="-262319" algn="l" defTabSz="524637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60867" indent="-262319" algn="l" defTabSz="524637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85504" indent="-262319" algn="l" defTabSz="524637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10141" indent="-262319" algn="l" defTabSz="524637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34778" indent="-262319" algn="l" defTabSz="524637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59415" indent="-262319" algn="l" defTabSz="524637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 typeface="Arial"/>
              <a:buNone/>
            </a:pPr>
            <a:endParaRPr lang="ru-RU" sz="1400" dirty="0">
              <a:latin typeface="Arial"/>
              <a:cs typeface="Arial"/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31F3E-F055-7C44-A880-066B490B5739}" type="slidenum">
              <a:rPr lang="ru-RU" smtClean="0">
                <a:solidFill>
                  <a:schemeClr val="bg1"/>
                </a:solidFill>
              </a:rPr>
              <a:pPr/>
              <a:t>7</a:t>
            </a:fld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" name="Picture 2" descr="C:\Users\Natalya.Malhotra\Documents\Новый брендбук\eNano_blanks\border\eNano_border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5931" y="1035780"/>
            <a:ext cx="4313832" cy="63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Natalya.Malhotra\Documents\Новый брендбук\eNano_blanks\border\eNano_border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548" y="1035779"/>
            <a:ext cx="4313903" cy="63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Natalya.Malhotra\Documents\Новый брендбук\eNANO logo new\enano logo 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76" y="350095"/>
            <a:ext cx="1301227" cy="74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585176" y="1473101"/>
            <a:ext cx="9459576" cy="5374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0070C0"/>
                </a:solidFill>
              </a:rPr>
              <a:t>Методы исследований </a:t>
            </a:r>
            <a:r>
              <a:rPr lang="ru-RU" b="1" dirty="0" err="1" smtClean="0">
                <a:solidFill>
                  <a:srgbClr val="0070C0"/>
                </a:solidFill>
              </a:rPr>
              <a:t>нанообъектов</a:t>
            </a:r>
            <a:r>
              <a:rPr lang="ru-RU" b="1" dirty="0" smtClean="0">
                <a:solidFill>
                  <a:srgbClr val="0070C0"/>
                </a:solidFill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0070C0"/>
                </a:solidFill>
              </a:rPr>
              <a:t>- растровая электронная микроскопия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0070C0"/>
                </a:solidFill>
              </a:rPr>
              <a:t>- просвечивающая электронная микроскопия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0070C0"/>
                </a:solidFill>
              </a:rPr>
              <a:t>-сканирующая зондовая микроскопия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0070C0"/>
                </a:solidFill>
              </a:rPr>
              <a:t>- динамическое рассеяние света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0070C0"/>
                </a:solidFill>
              </a:rPr>
              <a:t>- акустическая спектроскопия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0070C0"/>
                </a:solidFill>
              </a:rPr>
              <a:t>- метод рентгеновской дифракции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0070C0"/>
                </a:solidFill>
              </a:rPr>
              <a:t>- метод </a:t>
            </a:r>
            <a:r>
              <a:rPr lang="ru-RU" dirty="0" err="1" smtClean="0">
                <a:solidFill>
                  <a:srgbClr val="0070C0"/>
                </a:solidFill>
              </a:rPr>
              <a:t>малоуглового</a:t>
            </a:r>
            <a:r>
              <a:rPr lang="ru-RU" dirty="0" smtClean="0">
                <a:solidFill>
                  <a:srgbClr val="0070C0"/>
                </a:solidFill>
              </a:rPr>
              <a:t> рентгеновского рассеяния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0070C0"/>
                </a:solidFill>
              </a:rPr>
              <a:t>- определение удельной площади поверхности по адсорбции газа с применением метода</a:t>
            </a:r>
          </a:p>
          <a:p>
            <a:pPr>
              <a:lnSpc>
                <a:spcPct val="150000"/>
              </a:lnSpc>
            </a:pPr>
            <a:r>
              <a:rPr lang="ru-RU" dirty="0" err="1" smtClean="0">
                <a:solidFill>
                  <a:srgbClr val="0070C0"/>
                </a:solidFill>
              </a:rPr>
              <a:t>Брюнера-Эммета-Теллера</a:t>
            </a:r>
            <a:r>
              <a:rPr lang="ru-RU" dirty="0" smtClean="0">
                <a:solidFill>
                  <a:srgbClr val="0070C0"/>
                </a:solidFill>
              </a:rPr>
              <a:t> (метод БЭТ)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6444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азвание 1"/>
          <p:cNvSpPr txBox="1">
            <a:spLocks/>
          </p:cNvSpPr>
          <p:nvPr/>
        </p:nvSpPr>
        <p:spPr>
          <a:xfrm>
            <a:off x="1352748" y="1930400"/>
            <a:ext cx="7161860" cy="4495800"/>
          </a:xfrm>
          <a:prstGeom prst="rect">
            <a:avLst/>
          </a:prstGeom>
        </p:spPr>
        <p:txBody>
          <a:bodyPr vert="horz" lIns="104927" tIns="52464" rIns="104927" bIns="52464" rtlCol="0" anchor="ctr">
            <a:normAutofit/>
          </a:bodyPr>
          <a:lstStyle>
            <a:lvl1pPr algn="ctr" defTabSz="524637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13" name="Название 1"/>
          <p:cNvSpPr txBox="1">
            <a:spLocks/>
          </p:cNvSpPr>
          <p:nvPr/>
        </p:nvSpPr>
        <p:spPr>
          <a:xfrm>
            <a:off x="1352748" y="1928464"/>
            <a:ext cx="3794733" cy="4497736"/>
          </a:xfrm>
          <a:prstGeom prst="rect">
            <a:avLst/>
          </a:prstGeom>
        </p:spPr>
        <p:txBody>
          <a:bodyPr vert="horz" lIns="104927" tIns="52464" rIns="104927" bIns="52464" rtlCol="0" anchor="ctr">
            <a:normAutofit/>
          </a:bodyPr>
          <a:lstStyle>
            <a:lvl1pPr algn="ctr" defTabSz="524637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200" dirty="0">
              <a:latin typeface="Arial"/>
              <a:cs typeface="Arial"/>
            </a:endParaRPr>
          </a:p>
        </p:txBody>
      </p:sp>
      <p:sp>
        <p:nvSpPr>
          <p:cNvPr id="18" name="Содержимое 14"/>
          <p:cNvSpPr txBox="1">
            <a:spLocks/>
          </p:cNvSpPr>
          <p:nvPr/>
        </p:nvSpPr>
        <p:spPr>
          <a:xfrm>
            <a:off x="2775078" y="2184400"/>
            <a:ext cx="3959011" cy="4825397"/>
          </a:xfrm>
          <a:prstGeom prst="rect">
            <a:avLst/>
          </a:prstGeom>
        </p:spPr>
        <p:txBody>
          <a:bodyPr vert="horz" lIns="104927" tIns="52464" rIns="104927" bIns="52464" rtlCol="0">
            <a:normAutofit/>
          </a:bodyPr>
          <a:lstStyle>
            <a:lvl1pPr marL="393478" indent="-393478" algn="l" defTabSz="524637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52535" indent="-327898" algn="l" defTabSz="524637" rtl="0" eaLnBrk="1" latinLnBrk="0" hangingPunct="1">
              <a:spcBef>
                <a:spcPct val="20000"/>
              </a:spcBef>
              <a:buFont typeface="Arial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1593" indent="-262319" algn="l" defTabSz="524637" rtl="0" eaLnBrk="1" latinLnBrk="0" hangingPunct="1">
              <a:spcBef>
                <a:spcPct val="2000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36230" indent="-262319" algn="l" defTabSz="524637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60867" indent="-262319" algn="l" defTabSz="524637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85504" indent="-262319" algn="l" defTabSz="524637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10141" indent="-262319" algn="l" defTabSz="524637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34778" indent="-262319" algn="l" defTabSz="524637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59415" indent="-262319" algn="l" defTabSz="524637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 typeface="Arial"/>
              <a:buNone/>
            </a:pPr>
            <a:endParaRPr lang="ru-RU" sz="1400" dirty="0">
              <a:latin typeface="Arial"/>
              <a:cs typeface="Arial"/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31F3E-F055-7C44-A880-066B490B5739}" type="slidenum">
              <a:rPr lang="ru-RU" smtClean="0">
                <a:solidFill>
                  <a:schemeClr val="bg1"/>
                </a:solidFill>
              </a:rPr>
              <a:pPr/>
              <a:t>8</a:t>
            </a:fld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" name="Picture 2" descr="C:\Users\Natalya.Malhotra\Documents\Новый брендбук\eNano_blanks\border\eNano_border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5931" y="1035780"/>
            <a:ext cx="4313832" cy="63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Natalya.Malhotra\Documents\Новый брендбук\eNano_blanks\border\eNano_border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548" y="1035779"/>
            <a:ext cx="4313903" cy="63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Natalya.Malhotra\Documents\Новый брендбук\eNANO logo new\enano logo 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76" y="350095"/>
            <a:ext cx="1301227" cy="74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900751" y="1277202"/>
            <a:ext cx="9021171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Calibri" pitchFamily="34" charset="0"/>
                <a:cs typeface="Times New Roman" pitchFamily="18" charset="0"/>
              </a:rPr>
              <a:t>Метрологическое обеспечение :  </a:t>
            </a:r>
            <a:endParaRPr lang="en-US" sz="2400" b="1" dirty="0">
              <a:solidFill>
                <a:srgbClr val="0070C0"/>
              </a:solidFill>
              <a:ea typeface="Calibri" pitchFamily="34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Calibri" pitchFamily="34" charset="0"/>
                <a:cs typeface="Times New Roman" pitchFamily="18" charset="0"/>
              </a:rPr>
              <a:t>установление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Calibri" pitchFamily="34" charset="0"/>
                <a:cs typeface="Times New Roman" pitchFamily="18" charset="0"/>
              </a:rPr>
              <a:t>и применение научных и организационных основ, технических средств, правил и норм, необходимых для достижения единства и требуемой точности измерений.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Calibri" pitchFamily="34" charset="0"/>
                <a:cs typeface="Times New Roman" pitchFamily="18" charset="0"/>
              </a:rPr>
              <a:t>Метрологическое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Calibri" pitchFamily="34" charset="0"/>
                <a:cs typeface="Times New Roman" pitchFamily="18" charset="0"/>
              </a:rPr>
              <a:t>обеспечение включает четыре группы составляющих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Calibri" pitchFamily="34" charset="0"/>
                <a:cs typeface="Times New Roman" pitchFamily="18" charset="0"/>
              </a:rPr>
              <a:t>: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Calibri" pitchFamily="34" charset="0"/>
                <a:cs typeface="Times New Roman" pitchFamily="18" charset="0"/>
              </a:rPr>
              <a:t>технические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Calibri" pitchFamily="34" charset="0"/>
                <a:cs typeface="Times New Roman" pitchFamily="18" charset="0"/>
              </a:rPr>
              <a:t>средства: средства измерений и контроля, стандартные образцы , средства калибровки и др.;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Calibri" pitchFamily="34" charset="0"/>
                <a:cs typeface="Times New Roman" pitchFamily="18" charset="0"/>
              </a:rPr>
              <a:t>нормативная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Calibri" pitchFamily="34" charset="0"/>
                <a:cs typeface="Times New Roman" pitchFamily="18" charset="0"/>
              </a:rPr>
              <a:t>документация: стандарты измерений, аттестованные методики измерений и другие документы;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Calibri" pitchFamily="34" charset="0"/>
                <a:cs typeface="Times New Roman" pitchFamily="18" charset="0"/>
              </a:rPr>
              <a:t>организация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Calibri" pitchFamily="34" charset="0"/>
                <a:cs typeface="Times New Roman" pitchFamily="18" charset="0"/>
              </a:rPr>
              <a:t>деятельности метрологической службы;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Calibri" pitchFamily="34" charset="0"/>
                <a:cs typeface="Times New Roman" pitchFamily="18" charset="0"/>
              </a:rPr>
              <a:t>компетентные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Calibri" pitchFamily="34" charset="0"/>
                <a:cs typeface="Times New Roman" pitchFamily="18" charset="0"/>
              </a:rPr>
              <a:t>в метрологии кадры.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64449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913</Words>
  <Application>Microsoft Office PowerPoint</Application>
  <PresentationFormat>Произвольный</PresentationFormat>
  <Paragraphs>127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Метрология в нанодиапазоне: применение для оценки  качества продукции в компаниях наноиндустрии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1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1 1</dc:creator>
  <cp:lastModifiedBy>Осаулец Юлия Юрьевна</cp:lastModifiedBy>
  <cp:revision>60</cp:revision>
  <dcterms:created xsi:type="dcterms:W3CDTF">2015-09-08T21:23:22Z</dcterms:created>
  <dcterms:modified xsi:type="dcterms:W3CDTF">2015-10-21T16:04:08Z</dcterms:modified>
</cp:coreProperties>
</file>